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55600" y="0"/>
            <a:ext cx="14782326" cy="10375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574800" y="114300"/>
            <a:ext cx="9855200" cy="650260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3759200" y="825500"/>
            <a:ext cx="11548692" cy="762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5283200" y="2819400"/>
            <a:ext cx="8565280" cy="5651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1400" y="762000"/>
            <a:ext cx="4660900" cy="307533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>
            <a:off x="6901631" y="3197028"/>
            <a:ext cx="5380144" cy="811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291141" y="-26019"/>
            <a:ext cx="12309676" cy="92337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29: Topic 5.3"/>
          <p:cNvSpPr txBox="1"/>
          <p:nvPr>
            <p:ph type="ctrTitle"/>
          </p:nvPr>
        </p:nvSpPr>
        <p:spPr>
          <a:xfrm>
            <a:off x="603448" y="368299"/>
            <a:ext cx="11797904" cy="1951833"/>
          </a:xfrm>
          <a:prstGeom prst="rect">
            <a:avLst/>
          </a:prstGeom>
        </p:spPr>
        <p:txBody>
          <a:bodyPr/>
          <a:lstStyle>
            <a:lvl1pPr defTabSz="379729">
              <a:defRPr sz="4680"/>
            </a:lvl1pPr>
          </a:lstStyle>
          <a:p>
            <a:pPr/>
            <a:r>
              <a:t>AP World Review: Modern: Video #29: Topic 5.3</a:t>
            </a:r>
          </a:p>
        </p:txBody>
      </p:sp>
      <p:sp>
        <p:nvSpPr>
          <p:cNvPr id="120" name="Everything You Need To Know About Topic 5.3 To Succeed In AP World Modern"/>
          <p:cNvSpPr txBox="1"/>
          <p:nvPr>
            <p:ph type="subTitle" sz="quarter" idx="1"/>
          </p:nvPr>
        </p:nvSpPr>
        <p:spPr>
          <a:xfrm>
            <a:off x="1270000" y="2184400"/>
            <a:ext cx="10464800" cy="1460500"/>
          </a:xfrm>
          <a:prstGeom prst="rect">
            <a:avLst/>
          </a:prstGeom>
        </p:spPr>
        <p:txBody>
          <a:bodyPr/>
          <a:lstStyle>
            <a:lvl1pPr defTabSz="560831">
              <a:defRPr sz="3455"/>
            </a:lvl1pPr>
          </a:lstStyle>
          <a:p>
            <a:pPr/>
            <a:r>
              <a:t>Everything You Need To Know About Topic 5.3 To Succeed In AP World Modern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3878188" y="8534400"/>
            <a:ext cx="524842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4700" y="3644900"/>
            <a:ext cx="38354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ccess To Foreign Resources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>
            <a:lvl1pPr defTabSz="572516">
              <a:defRPr sz="7056"/>
            </a:lvl1pPr>
          </a:lstStyle>
          <a:p>
            <a:pPr/>
            <a:r>
              <a:t>Access To Foreign Resources</a:t>
            </a:r>
          </a:p>
        </p:txBody>
      </p:sp>
      <p:sp>
        <p:nvSpPr>
          <p:cNvPr id="154" name="Britain had many overseas colonies with an abundance of natural resources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Britain had many overseas colonies with an abundance of natural resources</a:t>
            </a:r>
          </a:p>
          <a:p>
            <a:pPr lvl="1">
              <a:buBlip>
                <a:blip r:embed="rId2"/>
              </a:buBlip>
            </a:pPr>
            <a:r>
              <a:t>America - timber</a:t>
            </a:r>
          </a:p>
          <a:p>
            <a:pPr lvl="1">
              <a:buBlip>
                <a:blip r:embed="rId2"/>
              </a:buBlip>
            </a:pPr>
            <a:r>
              <a:t>Cotton from India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0" y="3784600"/>
            <a:ext cx="2794000" cy="259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  <p:bldP build="whole" bldLvl="1" animBg="1" rev="0" advAuto="0" spid="15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ccumulation Of Capital ($)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/>
          <a:p>
            <a:pPr/>
            <a:r>
              <a:t>Accumulation Of Capital ($)</a:t>
            </a:r>
          </a:p>
        </p:txBody>
      </p:sp>
      <p:sp>
        <p:nvSpPr>
          <p:cNvPr id="158" name="Entrepreneurs had significant $ which they reinvested in businesses and invented more efficient technology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Entrepreneurs had significant $ which they reinvested in businesses and invented more efficient technology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500" y="2680018"/>
            <a:ext cx="3796173" cy="5917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Quick Recap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2" name="Know ALL the reasons for the Industrial Revolution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Know ALL the reasons for the Industrial Revolution</a:t>
            </a:r>
          </a:p>
          <a:p>
            <a:pPr>
              <a:buBlip>
                <a:blip r:embed="rId2"/>
              </a:buBlip>
            </a:pPr>
            <a:r>
              <a:t>Great SAQ or essay 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ee You Back Here For Video #30!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See You Back Here For Video #30!</a:t>
            </a:r>
          </a:p>
        </p:txBody>
      </p:sp>
      <p:sp>
        <p:nvSpPr>
          <p:cNvPr id="165" name="Thanks for watching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5200" y="3238500"/>
            <a:ext cx="38354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opic 5.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Topic 5.3</a:t>
            </a:r>
          </a:p>
        </p:txBody>
      </p:sp>
      <p:sp>
        <p:nvSpPr>
          <p:cNvPr id="125" name="This topic focuses on the beginning of the Industrial Revolution, particularly environmental factors…"/>
          <p:cNvSpPr txBox="1"/>
          <p:nvPr>
            <p:ph type="body" sz="half" idx="1"/>
          </p:nvPr>
        </p:nvSpPr>
        <p:spPr>
          <a:xfrm>
            <a:off x="685800" y="2286000"/>
            <a:ext cx="7256165" cy="68772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This topic focuses on the beginning of the Industrial Revolution, particularly environmental factors </a:t>
            </a:r>
          </a:p>
          <a:p>
            <a:pPr>
              <a:buBlip>
                <a:blip r:embed="rId2"/>
              </a:buBlip>
            </a:pPr>
            <a:r>
              <a:t>What is the industrial revolution?</a:t>
            </a:r>
          </a:p>
          <a:p>
            <a:pPr lvl="1">
              <a:buBlip>
                <a:blip r:embed="rId2"/>
              </a:buBlip>
            </a:pPr>
            <a:r>
              <a:t>Increased mechanization (machine use) of production</a:t>
            </a:r>
          </a:p>
          <a:p>
            <a:pPr lvl="1">
              <a:buBlip>
                <a:blip r:embed="rId2"/>
              </a:buBlip>
            </a:pPr>
            <a:r>
              <a:t>This began in Great Britain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fe In England PRIOR To The R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5112"/>
            </a:lvl1pPr>
          </a:lstStyle>
          <a:p>
            <a:pPr/>
            <a:r>
              <a:t>Life In England PRIOR To The Revolution</a:t>
            </a:r>
          </a:p>
        </p:txBody>
      </p:sp>
      <p:sp>
        <p:nvSpPr>
          <p:cNvPr id="128" name="Cottage Industry system:…"/>
          <p:cNvSpPr txBox="1"/>
          <p:nvPr>
            <p:ph type="body" sz="half" idx="1"/>
          </p:nvPr>
        </p:nvSpPr>
        <p:spPr>
          <a:xfrm>
            <a:off x="685800" y="2286000"/>
            <a:ext cx="7256165" cy="687724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Cottage Industry system:</a:t>
            </a:r>
          </a:p>
          <a:p>
            <a:pPr lvl="1"/>
            <a:r>
              <a:t>Women often made textiles in homes with raw cotton provided by merchant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5899" y="2952750"/>
            <a:ext cx="5034208" cy="3455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asons For The Industrial Revolution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>
            <a:lvl1pPr defTabSz="438150">
              <a:defRPr sz="5400"/>
            </a:lvl1pPr>
          </a:lstStyle>
          <a:p>
            <a:pPr/>
            <a:r>
              <a:t>Reasons For The Industrial Revolution</a:t>
            </a:r>
          </a:p>
        </p:txBody>
      </p:sp>
      <p:sp>
        <p:nvSpPr>
          <p:cNvPr id="132" name="Proximity to waterways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Proximity to waterways</a:t>
            </a:r>
          </a:p>
          <a:p>
            <a:pPr>
              <a:buBlip>
                <a:blip r:embed="rId2"/>
              </a:buBlip>
            </a:pPr>
            <a:r>
              <a:t>Geographical distribution of coal, iron, and timber</a:t>
            </a:r>
          </a:p>
          <a:p>
            <a:pPr>
              <a:buBlip>
                <a:blip r:embed="rId2"/>
              </a:buBlip>
            </a:pPr>
            <a:r>
              <a:t>Urbanization</a:t>
            </a:r>
          </a:p>
          <a:p>
            <a:pPr>
              <a:buBlip>
                <a:blip r:embed="rId2"/>
              </a:buBlip>
            </a:pPr>
            <a:r>
              <a:t>Improvements in agriculture</a:t>
            </a:r>
          </a:p>
          <a:p>
            <a:pPr>
              <a:buBlip>
                <a:blip r:embed="rId2"/>
              </a:buBlip>
            </a:pPr>
            <a:r>
              <a:t>Legal protection of private property</a:t>
            </a:r>
          </a:p>
          <a:p>
            <a:pPr>
              <a:buBlip>
                <a:blip r:embed="rId2"/>
              </a:buBlip>
            </a:pPr>
            <a:r>
              <a:t>Access to foreign resources</a:t>
            </a:r>
          </a:p>
          <a:p>
            <a:pPr>
              <a:buBlip>
                <a:blip r:embed="rId2"/>
              </a:buBlip>
            </a:pPr>
            <a:r>
              <a:t>Accumulation of capital ($)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ximity To Waterways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/>
          <a:p>
            <a:pPr/>
            <a:r>
              <a:t>Proximity To Waterways</a:t>
            </a:r>
          </a:p>
        </p:txBody>
      </p:sp>
      <p:sp>
        <p:nvSpPr>
          <p:cNvPr id="135" name="Britain had an abundance of rivers, harbors, and access to the ocean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Britain had an abundance of rivers, harbors, and access to the ocean</a:t>
            </a:r>
          </a:p>
          <a:p>
            <a:pPr>
              <a:buBlip>
                <a:blip r:embed="rId2"/>
              </a:buBlip>
            </a:pPr>
            <a:r>
              <a:t>This allowed for raw materials and finished goods to be easily transported 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799" y="3568700"/>
            <a:ext cx="5414149" cy="3593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  <p:bldP build="whole" bldLvl="1" animBg="1" rev="0" advAuto="0" spid="13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eographical Distribution Of Coal, Iron, And Timber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>
            <a:lvl1pPr defTabSz="414781">
              <a:defRPr sz="5112"/>
            </a:lvl1pPr>
          </a:lstStyle>
          <a:p>
            <a:pPr/>
            <a:r>
              <a:t>Geographical Distribution Of Coal, Iron, And Timber </a:t>
            </a:r>
          </a:p>
        </p:txBody>
      </p:sp>
      <p:sp>
        <p:nvSpPr>
          <p:cNvPr id="139" name="Britain was located atop of coal deposits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Britain was located atop of coal deposits</a:t>
            </a:r>
          </a:p>
          <a:p>
            <a:pPr lvl="1">
              <a:buBlip>
                <a:blip r:embed="rId2"/>
              </a:buBlip>
            </a:pPr>
            <a:r>
              <a:t>Used to power the steam engine</a:t>
            </a:r>
          </a:p>
          <a:p>
            <a:pPr>
              <a:buBlip>
                <a:blip r:embed="rId2"/>
              </a:buBlip>
            </a:pPr>
            <a:r>
              <a:t>Iron allowed for the production of bridges, buildings (factories), and ships</a:t>
            </a:r>
          </a:p>
          <a:p>
            <a:pPr>
              <a:buBlip>
                <a:blip r:embed="rId2"/>
              </a:buBlip>
            </a:pPr>
            <a:r>
              <a:t>Timber was used to build ships for transport of goods 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5899" y="3568700"/>
            <a:ext cx="3836417" cy="3592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  <p:bldP build="whole" bldLvl="1" animBg="1" rev="0" advAuto="0" spid="14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Urbanization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/>
          <a:p>
            <a:pPr/>
            <a:r>
              <a:t>Urbanization</a:t>
            </a:r>
          </a:p>
        </p:txBody>
      </p:sp>
      <p:sp>
        <p:nvSpPr>
          <p:cNvPr id="143" name="Enclosure movement - fencing off common land -&gt; forced migration of many farmers to move to cities for jobs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Enclosure movement - fencing off common land -&gt; forced migration of many farmers to move to cities for jobs</a:t>
            </a:r>
          </a:p>
          <a:p>
            <a:pPr>
              <a:buBlip>
                <a:blip r:embed="rId2"/>
              </a:buBlip>
            </a:pPr>
            <a:r>
              <a:t>A large labor force in these cities was used to work in factories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799" y="3809999"/>
            <a:ext cx="4975711" cy="3799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p" bldLvl="5" animBg="1" rev="0" advAuto="0" spid="1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mproved Agricultural Productivity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>
            <a:lvl1pPr defTabSz="490727">
              <a:defRPr sz="6048"/>
            </a:lvl1pPr>
          </a:lstStyle>
          <a:p>
            <a:pPr/>
            <a:r>
              <a:t>Improved Agricultural Productivity</a:t>
            </a:r>
          </a:p>
        </p:txBody>
      </p:sp>
      <p:sp>
        <p:nvSpPr>
          <p:cNvPr id="147" name="Crop rotation: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Crop rotation:</a:t>
            </a:r>
          </a:p>
          <a:p>
            <a:pPr lvl="1">
              <a:buBlip>
                <a:blip r:embed="rId2"/>
              </a:buBlip>
            </a:pPr>
            <a:r>
              <a:t>Rotating the production of crops - allowed for increased crop production -&gt; larger population with less farmers -&gt; more workers for factories</a:t>
            </a:r>
          </a:p>
          <a:p>
            <a:pPr>
              <a:buBlip>
                <a:blip r:embed="rId2"/>
              </a:buBlip>
            </a:pPr>
            <a:r>
              <a:t>Inventions such as the seed drill:</a:t>
            </a:r>
          </a:p>
          <a:p>
            <a:pPr lvl="1">
              <a:buBlip>
                <a:blip r:embed="rId2"/>
              </a:buBlip>
            </a:pPr>
            <a:r>
              <a:t>Placed seeds in the ground in an efficient manor -&gt; increased production of crops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7999" y="2838449"/>
            <a:ext cx="3638757" cy="5309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  <p:bldP build="whole" bldLvl="1" animBg="1" rev="0" advAuto="0" spid="14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egal Protection Of Private Property"/>
          <p:cNvSpPr txBox="1"/>
          <p:nvPr>
            <p:ph type="title"/>
          </p:nvPr>
        </p:nvSpPr>
        <p:spPr>
          <a:xfrm>
            <a:off x="636785" y="406400"/>
            <a:ext cx="11731230" cy="2108200"/>
          </a:xfrm>
          <a:prstGeom prst="rect">
            <a:avLst/>
          </a:prstGeom>
        </p:spPr>
        <p:txBody>
          <a:bodyPr/>
          <a:lstStyle>
            <a:lvl1pPr defTabSz="449833">
              <a:defRPr sz="5544"/>
            </a:lvl1pPr>
          </a:lstStyle>
          <a:p>
            <a:pPr/>
            <a:r>
              <a:t>Legal Protection Of Private Property</a:t>
            </a:r>
          </a:p>
        </p:txBody>
      </p:sp>
      <p:sp>
        <p:nvSpPr>
          <p:cNvPr id="151" name="Britain protected businesses and private property…"/>
          <p:cNvSpPr txBox="1"/>
          <p:nvPr>
            <p:ph type="body" sz="half" idx="1"/>
          </p:nvPr>
        </p:nvSpPr>
        <p:spPr>
          <a:xfrm>
            <a:off x="635000" y="2051050"/>
            <a:ext cx="6748463" cy="7175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Britain protected businesses and private property</a:t>
            </a:r>
          </a:p>
          <a:p>
            <a:pPr>
              <a:buBlip>
                <a:blip r:embed="rId2"/>
              </a:buBlip>
            </a:pPr>
            <a:r>
              <a:t>The government or other businesses could not take away a business</a:t>
            </a:r>
          </a:p>
          <a:p>
            <a:pPr lvl="1">
              <a:buBlip>
                <a:blip r:embed="rId2"/>
              </a:buBlip>
            </a:pPr>
            <a:r>
              <a:t>Encouraged 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