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idx="13"/>
          </p:nvPr>
        </p:nvSpPr>
        <p:spPr>
          <a:xfrm>
            <a:off x="-725555" y="285492"/>
            <a:ext cx="13927350" cy="90760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idx="14"/>
          </p:nvPr>
        </p:nvSpPr>
        <p:spPr>
          <a:xfrm>
            <a:off x="-458135" y="318533"/>
            <a:ext cx="13875774" cy="9042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idx="13"/>
          </p:nvPr>
        </p:nvSpPr>
        <p:spPr>
          <a:xfrm>
            <a:off x="-387679" y="1342562"/>
            <a:ext cx="13785500" cy="89835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half" idx="14"/>
          </p:nvPr>
        </p:nvSpPr>
        <p:spPr>
          <a:xfrm>
            <a:off x="6278260" y="900786"/>
            <a:ext cx="6411700" cy="4178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idx="15"/>
          </p:nvPr>
        </p:nvSpPr>
        <p:spPr>
          <a:xfrm>
            <a:off x="-33388" y="1041395"/>
            <a:ext cx="12027434" cy="783789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-609600" y="-12700"/>
            <a:ext cx="15084057" cy="9829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809750" y="519112"/>
            <a:ext cx="9685764" cy="631190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5841065" y="140733"/>
            <a:ext cx="13875774" cy="9042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6068075" y="635557"/>
            <a:ext cx="13908500" cy="906372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965200" y="228600"/>
            <a:ext cx="11069437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 World Review: Modern: Video #6: Topic 1.6"/>
          <p:cNvSpPr txBox="1"/>
          <p:nvPr>
            <p:ph type="ctrTitle"/>
          </p:nvPr>
        </p:nvSpPr>
        <p:spPr>
          <a:xfrm>
            <a:off x="368299" y="158750"/>
            <a:ext cx="12451756" cy="2525515"/>
          </a:xfrm>
          <a:prstGeom prst="rect">
            <a:avLst/>
          </a:prstGeom>
        </p:spPr>
        <p:txBody>
          <a:bodyPr/>
          <a:lstStyle/>
          <a:p>
            <a:pPr/>
            <a:r>
              <a:t>AP World Review: Modern: Video #6: Topic 1.6 </a:t>
            </a:r>
          </a:p>
        </p:txBody>
      </p:sp>
      <p:sp>
        <p:nvSpPr>
          <p:cNvPr id="138" name="Everything You Need To Know About Topic 1.6 To Succeed In AP World"/>
          <p:cNvSpPr txBox="1"/>
          <p:nvPr>
            <p:ph type="subTitle" sz="quarter" idx="1"/>
          </p:nvPr>
        </p:nvSpPr>
        <p:spPr>
          <a:xfrm>
            <a:off x="1079500" y="2755900"/>
            <a:ext cx="11176000" cy="13970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Topic 1.6 To Succeed In AP World</a:t>
            </a:r>
          </a:p>
        </p:txBody>
      </p:sp>
      <p:sp>
        <p:nvSpPr>
          <p:cNvPr id="139" name="www.APWorldReview.com"/>
          <p:cNvSpPr txBox="1"/>
          <p:nvPr/>
        </p:nvSpPr>
        <p:spPr>
          <a:xfrm>
            <a:off x="4007222" y="9010649"/>
            <a:ext cx="49903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40" name="AP WORLD logo.pdf" descr="AP WORLD log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9016" y="4113346"/>
            <a:ext cx="3910323" cy="4858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ocial Classes In Euro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Classes In Europe</a:t>
            </a:r>
          </a:p>
        </p:txBody>
      </p:sp>
      <p:sp>
        <p:nvSpPr>
          <p:cNvPr id="178" name="More social mobility in Europe than under Hindu Caste System…"/>
          <p:cNvSpPr txBox="1"/>
          <p:nvPr>
            <p:ph type="body" idx="1"/>
          </p:nvPr>
        </p:nvSpPr>
        <p:spPr>
          <a:xfrm>
            <a:off x="330200" y="2184400"/>
            <a:ext cx="7546281" cy="7416800"/>
          </a:xfrm>
          <a:prstGeom prst="rect">
            <a:avLst/>
          </a:prstGeom>
        </p:spPr>
        <p:txBody>
          <a:bodyPr/>
          <a:lstStyle/>
          <a:p>
            <a:pPr/>
            <a:r>
              <a:t>More social mobility in Europe than under Hindu Caste System</a:t>
            </a:r>
          </a:p>
          <a:p>
            <a:pPr/>
            <a:r>
              <a:t>Knights could receive multiple fiefs and have squires</a:t>
            </a:r>
          </a:p>
          <a:p>
            <a:pPr/>
            <a:r>
              <a:t>Upward mobility for priests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1800" y="3117850"/>
            <a:ext cx="4553862" cy="4657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  <p:bldP build="whole" bldLvl="1" animBg="1" rev="0" advAuto="0" spid="17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oman Catholic Chu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Roman Catholic Church</a:t>
            </a:r>
          </a:p>
        </p:txBody>
      </p:sp>
      <p:sp>
        <p:nvSpPr>
          <p:cNvPr id="182" name="The Church was VERY influential during the Middle Ages…"/>
          <p:cNvSpPr txBox="1"/>
          <p:nvPr>
            <p:ph type="body" sz="half" idx="1"/>
          </p:nvPr>
        </p:nvSpPr>
        <p:spPr>
          <a:xfrm>
            <a:off x="482600" y="2247899"/>
            <a:ext cx="6411318" cy="7301708"/>
          </a:xfrm>
          <a:prstGeom prst="rect">
            <a:avLst/>
          </a:prstGeom>
        </p:spPr>
        <p:txBody>
          <a:bodyPr/>
          <a:lstStyle/>
          <a:p>
            <a:pPr/>
            <a:r>
              <a:t>The Church was VERY influential during the Middle Ages</a:t>
            </a:r>
          </a:p>
          <a:p>
            <a:pPr lvl="1"/>
            <a:r>
              <a:t>Most people were illiterate, Church officials were literate </a:t>
            </a:r>
          </a:p>
          <a:p>
            <a:pPr/>
            <a:r>
              <a:t>1st universities in Europe were established by the Church</a:t>
            </a:r>
          </a:p>
          <a:p>
            <a:pPr/>
            <a:r>
              <a:t>Artwork focused on religious themes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oman Catholic Chu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Roman Catholic Church</a:t>
            </a:r>
          </a:p>
        </p:txBody>
      </p:sp>
      <p:sp>
        <p:nvSpPr>
          <p:cNvPr id="185" name="Pope…"/>
          <p:cNvSpPr txBox="1"/>
          <p:nvPr>
            <p:ph type="body" sz="half" idx="1"/>
          </p:nvPr>
        </p:nvSpPr>
        <p:spPr>
          <a:xfrm>
            <a:off x="406400" y="2197099"/>
            <a:ext cx="6443564" cy="7391203"/>
          </a:xfrm>
          <a:prstGeom prst="rect">
            <a:avLst/>
          </a:prstGeom>
        </p:spPr>
        <p:txBody>
          <a:bodyPr/>
          <a:lstStyle/>
          <a:p>
            <a:pPr/>
            <a:r>
              <a:t>Pope</a:t>
            </a:r>
          </a:p>
          <a:p>
            <a:pPr/>
            <a:r>
              <a:t>Bishops - allegiance to the Pope</a:t>
            </a:r>
          </a:p>
          <a:p>
            <a:pPr/>
            <a:r>
              <a:t>Priests - supervised by Bishops</a:t>
            </a:r>
          </a:p>
          <a:p>
            <a:pPr/>
            <a:r>
              <a:t>Missionaries spread Christianity throughout Europe</a:t>
            </a:r>
          </a:p>
          <a:p>
            <a:pPr/>
            <a:r>
              <a:t>Cluniac Reforms - attempted to reform the Church from within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4700" y="3963472"/>
            <a:ext cx="3445051" cy="3858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p" bldLvl="5" animBg="1" rev="0" advAuto="0" spid="18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iddle Ages - Political Structures (Franc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Middle Ages - Political Structures (France)</a:t>
            </a:r>
          </a:p>
        </p:txBody>
      </p:sp>
      <p:sp>
        <p:nvSpPr>
          <p:cNvPr id="189" name="Estates-General:…"/>
          <p:cNvSpPr txBox="1"/>
          <p:nvPr>
            <p:ph type="body" idx="1"/>
          </p:nvPr>
        </p:nvSpPr>
        <p:spPr>
          <a:xfrm>
            <a:off x="482600" y="2247900"/>
            <a:ext cx="7323039" cy="7276902"/>
          </a:xfrm>
          <a:prstGeom prst="rect">
            <a:avLst/>
          </a:prstGeom>
        </p:spPr>
        <p:txBody>
          <a:bodyPr/>
          <a:lstStyle/>
          <a:p>
            <a:pPr marL="332613" indent="-332613" defTabSz="566674">
              <a:spcBef>
                <a:spcPts val="3600"/>
              </a:spcBef>
              <a:defRPr sz="3298"/>
            </a:pPr>
            <a:r>
              <a:t>Estates-General:</a:t>
            </a:r>
          </a:p>
          <a:p>
            <a:pPr lvl="1" marL="665226" indent="-332613" defTabSz="566674">
              <a:spcBef>
                <a:spcPts val="3600"/>
              </a:spcBef>
              <a:defRPr sz="3298"/>
            </a:pPr>
            <a:r>
              <a:t>Representatives from 3 estates</a:t>
            </a:r>
          </a:p>
          <a:p>
            <a:pPr lvl="1" marL="665226" indent="-332613" defTabSz="566674">
              <a:spcBef>
                <a:spcPts val="3600"/>
              </a:spcBef>
              <a:defRPr sz="3298"/>
            </a:pPr>
            <a:r>
              <a:t>1 - clergy</a:t>
            </a:r>
          </a:p>
          <a:p>
            <a:pPr lvl="1" marL="665226" indent="-332613" defTabSz="566674">
              <a:spcBef>
                <a:spcPts val="3600"/>
              </a:spcBef>
              <a:defRPr sz="3298"/>
            </a:pPr>
            <a:r>
              <a:t>2 - nobility</a:t>
            </a:r>
          </a:p>
          <a:p>
            <a:pPr lvl="1" marL="665226" indent="-332613" defTabSz="566674">
              <a:spcBef>
                <a:spcPts val="3600"/>
              </a:spcBef>
              <a:defRPr sz="3298"/>
            </a:pPr>
            <a:r>
              <a:t>3 - commoners </a:t>
            </a:r>
          </a:p>
          <a:p>
            <a:pPr lvl="1" marL="665226" indent="-332613" defTabSz="566674">
              <a:spcBef>
                <a:spcPts val="3600"/>
              </a:spcBef>
              <a:defRPr sz="3298"/>
            </a:pPr>
            <a:r>
              <a:t>Each estate had 1 vote, first two always voted together</a:t>
            </a:r>
          </a:p>
          <a:p>
            <a:pPr lvl="1" marL="665226" indent="-332613" defTabSz="566674">
              <a:spcBef>
                <a:spcPts val="3600"/>
              </a:spcBef>
              <a:defRPr sz="3298"/>
            </a:pPr>
            <a:r>
              <a:t>Would become an issue during the French Revolution (1789)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5600" y="2692400"/>
            <a:ext cx="3866117" cy="604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Middle Ages - Political Structures (England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Middle Ages - Political Structures (England)</a:t>
            </a:r>
          </a:p>
        </p:txBody>
      </p:sp>
      <p:sp>
        <p:nvSpPr>
          <p:cNvPr id="193" name="Magna Carta (1215):…"/>
          <p:cNvSpPr txBox="1"/>
          <p:nvPr>
            <p:ph type="body" idx="1"/>
          </p:nvPr>
        </p:nvSpPr>
        <p:spPr>
          <a:xfrm>
            <a:off x="463649" y="2176859"/>
            <a:ext cx="7005837" cy="7456885"/>
          </a:xfrm>
          <a:prstGeom prst="rect">
            <a:avLst/>
          </a:prstGeom>
        </p:spPr>
        <p:txBody>
          <a:bodyPr/>
          <a:lstStyle/>
          <a:p>
            <a:pPr/>
            <a:r>
              <a:t>Magna Carta (1215):</a:t>
            </a:r>
          </a:p>
          <a:p>
            <a:pPr lvl="1"/>
            <a:r>
              <a:t>King had to observe rights such as:</a:t>
            </a:r>
          </a:p>
          <a:p>
            <a:pPr lvl="2"/>
            <a:r>
              <a:t>Trial for nobles</a:t>
            </a:r>
          </a:p>
          <a:p>
            <a:pPr/>
            <a:r>
              <a:t>First English Parliament (1265):</a:t>
            </a:r>
          </a:p>
          <a:p>
            <a:pPr lvl="1"/>
            <a:r>
              <a:t>House of Lords - nobles and clergy</a:t>
            </a:r>
          </a:p>
          <a:p>
            <a:pPr lvl="1"/>
            <a:r>
              <a:t>House of Commons - wealthy townspeople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4899" y="4074081"/>
            <a:ext cx="5503149" cy="3662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  <p:bldP build="whole" bldLvl="1" animBg="1" rev="0" advAuto="0" spid="19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High Middle 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 Middle Ages</a:t>
            </a:r>
          </a:p>
        </p:txBody>
      </p:sp>
      <p:sp>
        <p:nvSpPr>
          <p:cNvPr id="197" name="1000 C.E.…"/>
          <p:cNvSpPr txBox="1"/>
          <p:nvPr>
            <p:ph type="body" sz="half" idx="1"/>
          </p:nvPr>
        </p:nvSpPr>
        <p:spPr>
          <a:xfrm>
            <a:off x="482600" y="2247899"/>
            <a:ext cx="6705799" cy="7228881"/>
          </a:xfrm>
          <a:prstGeom prst="rect">
            <a:avLst/>
          </a:prstGeom>
        </p:spPr>
        <p:txBody>
          <a:bodyPr/>
          <a:lstStyle/>
          <a:p>
            <a:pPr/>
            <a:r>
              <a:t>1000 C.E.</a:t>
            </a:r>
          </a:p>
          <a:p>
            <a:pPr/>
            <a:r>
              <a:t>Increased trade with other regions</a:t>
            </a:r>
          </a:p>
          <a:p>
            <a:pPr/>
            <a:r>
              <a:t>Jousts and tournaments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200" name="Fall of Rome -&gt; Early Middle Ages…"/>
          <p:cNvSpPr txBox="1"/>
          <p:nvPr>
            <p:ph type="body" sz="half" idx="1"/>
          </p:nvPr>
        </p:nvSpPr>
        <p:spPr>
          <a:xfrm>
            <a:off x="482600" y="2247900"/>
            <a:ext cx="6705799" cy="7228880"/>
          </a:xfrm>
          <a:prstGeom prst="rect">
            <a:avLst/>
          </a:prstGeom>
        </p:spPr>
        <p:txBody>
          <a:bodyPr/>
          <a:lstStyle/>
          <a:p>
            <a:pPr marL="322325" indent="-322325" defTabSz="549148">
              <a:spcBef>
                <a:spcPts val="3500"/>
              </a:spcBef>
              <a:defRPr sz="3196"/>
            </a:pPr>
            <a:r>
              <a:t>Fall of Rome -&gt; Early Middle Ages</a:t>
            </a:r>
          </a:p>
          <a:p>
            <a:pPr marL="322325" indent="-322325" defTabSz="549148">
              <a:spcBef>
                <a:spcPts val="3500"/>
              </a:spcBef>
              <a:defRPr sz="3196"/>
            </a:pPr>
            <a:r>
              <a:t>Social Classes In Feudalism</a:t>
            </a:r>
          </a:p>
          <a:p>
            <a:pPr marL="322325" indent="-322325" defTabSz="549148">
              <a:spcBef>
                <a:spcPts val="3500"/>
              </a:spcBef>
              <a:defRPr sz="3196"/>
            </a:pPr>
            <a:r>
              <a:t>Chivalry</a:t>
            </a:r>
          </a:p>
          <a:p>
            <a:pPr marL="322325" indent="-322325" defTabSz="549148">
              <a:spcBef>
                <a:spcPts val="3500"/>
              </a:spcBef>
              <a:defRPr sz="3196"/>
            </a:pPr>
            <a:r>
              <a:t>Manorialism</a:t>
            </a:r>
          </a:p>
          <a:p>
            <a:pPr lvl="1" marL="644651" indent="-322325" defTabSz="549148">
              <a:spcBef>
                <a:spcPts val="3500"/>
              </a:spcBef>
              <a:defRPr sz="3196"/>
            </a:pPr>
            <a:r>
              <a:t>Characteristics of the manor</a:t>
            </a:r>
          </a:p>
          <a:p>
            <a:pPr marL="322325" indent="-322325" defTabSz="549148">
              <a:spcBef>
                <a:spcPts val="3500"/>
              </a:spcBef>
              <a:defRPr sz="3196"/>
            </a:pPr>
            <a:r>
              <a:t>Power of the Roman Catholic Church</a:t>
            </a:r>
          </a:p>
          <a:p>
            <a:pPr marL="322325" indent="-322325" defTabSz="549148">
              <a:spcBef>
                <a:spcPts val="3500"/>
              </a:spcBef>
              <a:defRPr sz="3196"/>
            </a:pPr>
            <a:r>
              <a:t>Estates General</a:t>
            </a:r>
          </a:p>
          <a:p>
            <a:pPr marL="322325" indent="-322325" defTabSz="549148">
              <a:spcBef>
                <a:spcPts val="3500"/>
              </a:spcBef>
              <a:defRPr sz="3196"/>
            </a:pPr>
            <a:r>
              <a:t>Magna Carta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ee You Back Here For Video #7: Topic 1.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Video #7: Topic 1.7</a:t>
            </a:r>
          </a:p>
        </p:txBody>
      </p:sp>
      <p:sp>
        <p:nvSpPr>
          <p:cNvPr id="203" name="Thanks For Watching!…"/>
          <p:cNvSpPr txBox="1"/>
          <p:nvPr>
            <p:ph type="body" sz="half" idx="1"/>
          </p:nvPr>
        </p:nvSpPr>
        <p:spPr>
          <a:xfrm>
            <a:off x="482600" y="2247900"/>
            <a:ext cx="6705799" cy="7228880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  <a:p>
            <a:pPr/>
            <a:r>
              <a:t>Best of luck!</a:t>
            </a:r>
          </a:p>
        </p:txBody>
      </p:sp>
      <p:pic>
        <p:nvPicPr>
          <p:cNvPr id="204" name="AP WORLD logo.pdf" descr="AP WORLD log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3016" y="2999625"/>
            <a:ext cx="4370695" cy="5430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meline Of Middle 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Timeline Of Middle Ages</a:t>
            </a:r>
          </a:p>
        </p:txBody>
      </p:sp>
      <p:sp>
        <p:nvSpPr>
          <p:cNvPr id="147" name="Connection Line"/>
          <p:cNvSpPr/>
          <p:nvPr/>
        </p:nvSpPr>
        <p:spPr>
          <a:xfrm>
            <a:off x="312737" y="5481439"/>
            <a:ext cx="12342714" cy="5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50800">
            <a:solidFill>
              <a:srgbClr val="515151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44" name="476 C.E.…"/>
          <p:cNvSpPr txBox="1"/>
          <p:nvPr/>
        </p:nvSpPr>
        <p:spPr>
          <a:xfrm>
            <a:off x="81532" y="5575300"/>
            <a:ext cx="252933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476 C.E.</a:t>
            </a:r>
          </a:p>
          <a:p>
            <a:pPr/>
            <a:r>
              <a:t>Fall of Rome</a:t>
            </a:r>
          </a:p>
        </p:txBody>
      </p:sp>
      <p:sp>
        <p:nvSpPr>
          <p:cNvPr id="145" name="1000 C.E.…"/>
          <p:cNvSpPr txBox="1"/>
          <p:nvPr/>
        </p:nvSpPr>
        <p:spPr>
          <a:xfrm>
            <a:off x="3802335" y="5575300"/>
            <a:ext cx="352053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1000 C.E.</a:t>
            </a:r>
          </a:p>
          <a:p>
            <a:pPr/>
            <a:r>
              <a:t>Early Middle Ages</a:t>
            </a:r>
          </a:p>
        </p:txBody>
      </p:sp>
      <p:sp>
        <p:nvSpPr>
          <p:cNvPr id="146" name="1450 C.E.…"/>
          <p:cNvSpPr txBox="1"/>
          <p:nvPr/>
        </p:nvSpPr>
        <p:spPr>
          <a:xfrm>
            <a:off x="9182558" y="5575300"/>
            <a:ext cx="352968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1450 C.E.</a:t>
            </a:r>
          </a:p>
          <a:p>
            <a:pPr/>
            <a:r>
              <a:t>Later Middle 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arly Middle 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Early Middle Ages</a:t>
            </a:r>
          </a:p>
        </p:txBody>
      </p:sp>
      <p:sp>
        <p:nvSpPr>
          <p:cNvPr id="150" name="476 - 1000 C.E.…"/>
          <p:cNvSpPr txBox="1"/>
          <p:nvPr>
            <p:ph type="body" sz="half" idx="1"/>
          </p:nvPr>
        </p:nvSpPr>
        <p:spPr>
          <a:xfrm>
            <a:off x="330200" y="2159000"/>
            <a:ext cx="6748066" cy="7467600"/>
          </a:xfrm>
          <a:prstGeom prst="rect">
            <a:avLst/>
          </a:prstGeom>
        </p:spPr>
        <p:txBody>
          <a:bodyPr/>
          <a:lstStyle/>
          <a:p>
            <a:pPr/>
            <a:r>
              <a:t>476 - 1000 C.E.</a:t>
            </a:r>
          </a:p>
          <a:p>
            <a:pPr/>
            <a:r>
              <a:t>Less centralized government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9800" y="2538840"/>
            <a:ext cx="5275397" cy="467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  <p:bldP build="whole" bldLvl="1" animBg="1" rev="0" advAuto="0" spid="15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Early Middle Ages - Carolingian Dynas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Early Middle Ages - Carolingian Dynasty</a:t>
            </a:r>
          </a:p>
        </p:txBody>
      </p:sp>
      <p:sp>
        <p:nvSpPr>
          <p:cNvPr id="154" name="Charles Martel - defeated Muslims at the Battle of Tours - 732 C.E.…"/>
          <p:cNvSpPr txBox="1"/>
          <p:nvPr>
            <p:ph type="body" idx="1"/>
          </p:nvPr>
        </p:nvSpPr>
        <p:spPr>
          <a:xfrm>
            <a:off x="406400" y="2133600"/>
            <a:ext cx="7977386" cy="7261722"/>
          </a:xfrm>
          <a:prstGeom prst="rect">
            <a:avLst/>
          </a:prstGeom>
        </p:spPr>
        <p:txBody>
          <a:bodyPr/>
          <a:lstStyle/>
          <a:p>
            <a:pPr marL="410718" indent="-410718" defTabSz="572516">
              <a:spcBef>
                <a:spcPts val="3700"/>
              </a:spcBef>
              <a:defRPr sz="3920"/>
            </a:pPr>
            <a:r>
              <a:t>Charles Martel - defeated Muslims at the Battle of Tours - 732 C.E.</a:t>
            </a:r>
          </a:p>
          <a:p>
            <a:pPr lvl="1" marL="821436" indent="-410718" defTabSz="572516">
              <a:spcBef>
                <a:spcPts val="3700"/>
              </a:spcBef>
              <a:defRPr sz="3920"/>
            </a:pPr>
            <a:r>
              <a:t>Kept Islam from spreading in Europe beyond Spain and Portugal</a:t>
            </a:r>
          </a:p>
          <a:p>
            <a:pPr marL="410718" indent="-410718" defTabSz="572516">
              <a:spcBef>
                <a:spcPts val="3700"/>
              </a:spcBef>
              <a:defRPr sz="3920"/>
            </a:pPr>
            <a:r>
              <a:t>Charlemagne (768 - 814 C.E.):</a:t>
            </a:r>
          </a:p>
          <a:p>
            <a:pPr lvl="1" marL="821436" indent="-410718" defTabSz="572516">
              <a:spcBef>
                <a:spcPts val="3700"/>
              </a:spcBef>
              <a:defRPr sz="3920"/>
            </a:pPr>
            <a:r>
              <a:t>Named Emperor by the Pope in 800</a:t>
            </a:r>
          </a:p>
          <a:p>
            <a:pPr lvl="1" marL="821436" indent="-410718" defTabSz="572516">
              <a:spcBef>
                <a:spcPts val="3700"/>
              </a:spcBef>
              <a:defRPr sz="3920"/>
            </a:pPr>
            <a:r>
              <a:t>Regional administrators to rule empire - similar to……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5200" y="2368550"/>
            <a:ext cx="3810000" cy="313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5400" y="5778500"/>
            <a:ext cx="2794000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3"/>
      <p:bldP build="p" bldLvl="5" animBg="1" rev="0" advAuto="0" spid="154" grpId="1"/>
      <p:bldP build="whole" bldLvl="1" animBg="1" rev="0" advAuto="0" spid="15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eudal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Feudalism</a:t>
            </a:r>
          </a:p>
        </p:txBody>
      </p:sp>
      <p:sp>
        <p:nvSpPr>
          <p:cNvPr id="159" name="Social Structure…"/>
          <p:cNvSpPr txBox="1"/>
          <p:nvPr>
            <p:ph type="body" sz="half" idx="1"/>
          </p:nvPr>
        </p:nvSpPr>
        <p:spPr>
          <a:xfrm>
            <a:off x="304800" y="2184400"/>
            <a:ext cx="6807597" cy="7306172"/>
          </a:xfrm>
          <a:prstGeom prst="rect">
            <a:avLst/>
          </a:prstGeom>
        </p:spPr>
        <p:txBody>
          <a:bodyPr/>
          <a:lstStyle/>
          <a:p>
            <a:pPr marL="406527" indent="-406527" defTabSz="566674">
              <a:spcBef>
                <a:spcPts val="3600"/>
              </a:spcBef>
              <a:defRPr sz="3880"/>
            </a:pPr>
            <a:r>
              <a:t>Social Structure</a:t>
            </a:r>
          </a:p>
          <a:p>
            <a:pPr lvl="1" marL="813054" indent="-406527" defTabSz="566674">
              <a:spcBef>
                <a:spcPts val="3600"/>
              </a:spcBef>
              <a:defRPr sz="3880"/>
            </a:pPr>
            <a:r>
              <a:t>Vassals - those that owed service to others</a:t>
            </a:r>
          </a:p>
          <a:p>
            <a:pPr lvl="2" marL="1219581" indent="-406527" defTabSz="566674">
              <a:spcBef>
                <a:spcPts val="3600"/>
              </a:spcBef>
              <a:defRPr sz="3880"/>
            </a:pPr>
            <a:r>
              <a:t>A noble is a vassal to a king</a:t>
            </a:r>
          </a:p>
          <a:p>
            <a:pPr lvl="2" marL="1219581" indent="-406527" defTabSz="566674">
              <a:spcBef>
                <a:spcPts val="3600"/>
              </a:spcBef>
              <a:defRPr sz="3880"/>
            </a:pPr>
            <a:r>
              <a:t>A knight is a vassal to a noble</a:t>
            </a:r>
          </a:p>
          <a:p>
            <a:pPr marL="406527" indent="-406527" defTabSz="566674">
              <a:spcBef>
                <a:spcPts val="3600"/>
              </a:spcBef>
              <a:defRPr sz="3880"/>
            </a:pPr>
            <a:r>
              <a:t>Feudalism is all about LAND</a:t>
            </a:r>
          </a:p>
          <a:p>
            <a:pPr marL="406527" indent="-406527" defTabSz="566674">
              <a:spcBef>
                <a:spcPts val="3600"/>
              </a:spcBef>
              <a:defRPr sz="3880"/>
            </a:pPr>
            <a:r>
              <a:t>A king gave a fief (land) to lords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8453" y="3302957"/>
            <a:ext cx="6026688" cy="4550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eudal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Feudalism</a:t>
            </a:r>
          </a:p>
        </p:txBody>
      </p:sp>
      <p:sp>
        <p:nvSpPr>
          <p:cNvPr id="163" name="Lords had tremendous power - law enforcement, judge, and jury in many areas…"/>
          <p:cNvSpPr txBox="1"/>
          <p:nvPr>
            <p:ph type="body" idx="1"/>
          </p:nvPr>
        </p:nvSpPr>
        <p:spPr>
          <a:xfrm>
            <a:off x="431800" y="2159000"/>
            <a:ext cx="7033816" cy="7373938"/>
          </a:xfrm>
          <a:prstGeom prst="rect">
            <a:avLst/>
          </a:prstGeom>
        </p:spPr>
        <p:txBody>
          <a:bodyPr/>
          <a:lstStyle/>
          <a:p>
            <a:pPr/>
            <a:r>
              <a:t>Lords had tremendous power - law enforcement, judge, and jury in many areas</a:t>
            </a:r>
          </a:p>
          <a:p>
            <a:pPr/>
            <a:r>
              <a:t>Knights followed a Code of Chivalry 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3200" y="3022600"/>
            <a:ext cx="3834205" cy="5646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p" bldLvl="5" animBg="1" rev="0" advAuto="0" spid="1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anorial System (Manorialism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Manorial System (Manorialism) </a:t>
            </a:r>
          </a:p>
        </p:txBody>
      </p:sp>
      <p:sp>
        <p:nvSpPr>
          <p:cNvPr id="167" name="Manors were often self-suffici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2998" indent="-372998" defTabSz="519937">
              <a:spcBef>
                <a:spcPts val="3300"/>
              </a:spcBef>
              <a:defRPr sz="3559"/>
            </a:pPr>
            <a:r>
              <a:t>Manors were often self-sufficient </a:t>
            </a:r>
          </a:p>
          <a:p>
            <a:pPr lvl="1" marL="745997" indent="-372998" defTabSz="519937">
              <a:spcBef>
                <a:spcPts val="3300"/>
              </a:spcBef>
              <a:defRPr sz="3559"/>
            </a:pPr>
            <a:r>
              <a:t>Church - often the center</a:t>
            </a:r>
          </a:p>
          <a:p>
            <a:pPr lvl="1" marL="745997" indent="-372998" defTabSz="519937">
              <a:spcBef>
                <a:spcPts val="3300"/>
              </a:spcBef>
              <a:defRPr sz="3559"/>
            </a:pPr>
            <a:r>
              <a:t>Blacksmith</a:t>
            </a:r>
          </a:p>
          <a:p>
            <a:pPr lvl="1" marL="745997" indent="-372998" defTabSz="519937">
              <a:spcBef>
                <a:spcPts val="3300"/>
              </a:spcBef>
              <a:defRPr sz="3559"/>
            </a:pPr>
            <a:r>
              <a:t>Mill</a:t>
            </a:r>
          </a:p>
          <a:p>
            <a:pPr lvl="1" marL="745997" indent="-372998" defTabSz="519937">
              <a:spcBef>
                <a:spcPts val="3300"/>
              </a:spcBef>
              <a:defRPr sz="3559"/>
            </a:pPr>
            <a:r>
              <a:t>Homes for serfs - tied to land</a:t>
            </a:r>
          </a:p>
          <a:p>
            <a:pPr lvl="2" marL="1118997" indent="-372998" defTabSz="519937">
              <a:spcBef>
                <a:spcPts val="3300"/>
              </a:spcBef>
              <a:defRPr sz="3559"/>
            </a:pPr>
            <a:r>
              <a:t>Paid tribute to lords</a:t>
            </a:r>
          </a:p>
          <a:p>
            <a:pPr lvl="2" marL="1118997" indent="-372998" defTabSz="519937">
              <a:spcBef>
                <a:spcPts val="3300"/>
              </a:spcBef>
              <a:defRPr sz="3559"/>
            </a:pPr>
            <a:r>
              <a:t>Serfs were hereditary 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0" y="2692400"/>
            <a:ext cx="330200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Manorial System (Manorialism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Manorial System (Manorialism) </a:t>
            </a:r>
          </a:p>
        </p:txBody>
      </p:sp>
      <p:sp>
        <p:nvSpPr>
          <p:cNvPr id="171" name="Three-Field System:…"/>
          <p:cNvSpPr txBox="1"/>
          <p:nvPr>
            <p:ph type="body" idx="1"/>
          </p:nvPr>
        </p:nvSpPr>
        <p:spPr>
          <a:xfrm>
            <a:off x="406400" y="2159000"/>
            <a:ext cx="8714483" cy="7467600"/>
          </a:xfrm>
          <a:prstGeom prst="rect">
            <a:avLst/>
          </a:prstGeom>
        </p:spPr>
        <p:txBody>
          <a:bodyPr/>
          <a:lstStyle/>
          <a:p>
            <a:pPr marL="377189" indent="-377189" defTabSz="525779">
              <a:spcBef>
                <a:spcPts val="3400"/>
              </a:spcBef>
              <a:defRPr sz="3600"/>
            </a:pPr>
            <a:r>
              <a:t>Three-Field System:</a:t>
            </a:r>
          </a:p>
          <a:p>
            <a:pPr lvl="1" marL="754379" indent="-377189" defTabSz="525779">
              <a:spcBef>
                <a:spcPts val="3400"/>
              </a:spcBef>
              <a:defRPr sz="3600"/>
            </a:pPr>
            <a:r>
              <a:t>Crops were rotated in three different fields</a:t>
            </a:r>
          </a:p>
          <a:p>
            <a:pPr lvl="2" marL="1131569" indent="-377189" defTabSz="525779">
              <a:spcBef>
                <a:spcPts val="3400"/>
              </a:spcBef>
              <a:defRPr sz="3600"/>
            </a:pPr>
            <a:r>
              <a:t>One was for wheat or rye - food</a:t>
            </a:r>
          </a:p>
          <a:p>
            <a:pPr lvl="2" marL="1131569" indent="-377189" defTabSz="525779">
              <a:spcBef>
                <a:spcPts val="3400"/>
              </a:spcBef>
              <a:defRPr sz="3600"/>
            </a:pPr>
            <a:r>
              <a:t>One was for legumes - fertilized land</a:t>
            </a:r>
          </a:p>
          <a:p>
            <a:pPr lvl="2" marL="1131569" indent="-377189" defTabSz="525779">
              <a:spcBef>
                <a:spcPts val="3400"/>
              </a:spcBef>
              <a:defRPr sz="3600"/>
            </a:pPr>
            <a:r>
              <a:t>One was left empty </a:t>
            </a:r>
          </a:p>
          <a:p>
            <a:pPr marL="377189" indent="-377189" defTabSz="525779">
              <a:spcBef>
                <a:spcPts val="3400"/>
              </a:spcBef>
              <a:defRPr sz="3600"/>
            </a:pPr>
            <a:r>
              <a:t>Plows helped break soil to cultivate land</a:t>
            </a:r>
          </a:p>
          <a:p>
            <a:pPr marL="377189" indent="-377189" defTabSz="525779">
              <a:spcBef>
                <a:spcPts val="3400"/>
              </a:spcBef>
              <a:defRPr sz="3600"/>
            </a:pPr>
            <a:r>
              <a:t>Stirrups from China allowed horse riding to be easier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2400" y="3079750"/>
            <a:ext cx="3810000" cy="562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anorial System (Manorialism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Manorial System (Manorialism) </a:t>
            </a:r>
          </a:p>
        </p:txBody>
      </p:sp>
      <p:sp>
        <p:nvSpPr>
          <p:cNvPr id="175" name="Emergence of vernacular languages:…"/>
          <p:cNvSpPr txBox="1"/>
          <p:nvPr>
            <p:ph type="body" idx="1"/>
          </p:nvPr>
        </p:nvSpPr>
        <p:spPr>
          <a:xfrm>
            <a:off x="431800" y="2159000"/>
            <a:ext cx="7644309" cy="7467600"/>
          </a:xfrm>
          <a:prstGeom prst="rect">
            <a:avLst/>
          </a:prstGeom>
        </p:spPr>
        <p:txBody>
          <a:bodyPr/>
          <a:lstStyle/>
          <a:p>
            <a:pPr/>
            <a:r>
              <a:t>Emergence of vernacular languages:</a:t>
            </a:r>
          </a:p>
          <a:p>
            <a:pPr lvl="1"/>
            <a:r>
              <a:t>French, Italian, and Spanish</a:t>
            </a:r>
          </a:p>
          <a:p>
            <a:pPr lvl="1"/>
            <a:r>
              <a:t>These were more common than Latin</a:t>
            </a:r>
          </a:p>
          <a:p>
            <a:pPr lvl="2"/>
            <a:r>
              <a:t>Latin was used by elites, vernacular by common people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