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13"/>
          </p:nvPr>
        </p:nvSpPr>
        <p:spPr>
          <a:xfrm>
            <a:off x="-725555" y="285492"/>
            <a:ext cx="13927350" cy="90760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14"/>
          </p:nvPr>
        </p:nvSpPr>
        <p:spPr>
          <a:xfrm>
            <a:off x="-458135" y="3185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13"/>
          </p:nvPr>
        </p:nvSpPr>
        <p:spPr>
          <a:xfrm>
            <a:off x="-387679" y="1342562"/>
            <a:ext cx="13785500" cy="89835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14"/>
          </p:nvPr>
        </p:nvSpPr>
        <p:spPr>
          <a:xfrm>
            <a:off x="6278260" y="900786"/>
            <a:ext cx="6411700" cy="4178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15"/>
          </p:nvPr>
        </p:nvSpPr>
        <p:spPr>
          <a:xfrm>
            <a:off x="-33388" y="1041395"/>
            <a:ext cx="12027434" cy="78378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-609600" y="-12700"/>
            <a:ext cx="15084057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809750" y="519112"/>
            <a:ext cx="9685764" cy="631190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5841065" y="140733"/>
            <a:ext cx="13875774" cy="9042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6068075" y="635557"/>
            <a:ext cx="13908500" cy="906372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Modern: Video #4: Topic 1.4"/>
          <p:cNvSpPr txBox="1"/>
          <p:nvPr>
            <p:ph type="ctrTitle"/>
          </p:nvPr>
        </p:nvSpPr>
        <p:spPr>
          <a:xfrm>
            <a:off x="368300" y="25400"/>
            <a:ext cx="12485986" cy="2267248"/>
          </a:xfrm>
          <a:prstGeom prst="rect">
            <a:avLst/>
          </a:prstGeom>
        </p:spPr>
        <p:txBody>
          <a:bodyPr/>
          <a:lstStyle/>
          <a:p>
            <a:pPr/>
            <a:r>
              <a:t>AP World Review: Modern: Video #4: Topic 1.4 </a:t>
            </a:r>
          </a:p>
        </p:txBody>
      </p:sp>
      <p:sp>
        <p:nvSpPr>
          <p:cNvPr id="138" name="Everything You Need To Know About Topic 1.4 To Succeed In AP World Modern"/>
          <p:cNvSpPr txBox="1"/>
          <p:nvPr>
            <p:ph type="subTitle" sz="quarter" idx="1"/>
          </p:nvPr>
        </p:nvSpPr>
        <p:spPr>
          <a:xfrm>
            <a:off x="1236363" y="2324100"/>
            <a:ext cx="11176001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Topic 1.4 To Succeed In AP World Modern</a:t>
            </a:r>
          </a:p>
        </p:txBody>
      </p:sp>
      <p:sp>
        <p:nvSpPr>
          <p:cNvPr id="139" name="www.APWorldReview.com"/>
          <p:cNvSpPr txBox="1"/>
          <p:nvPr/>
        </p:nvSpPr>
        <p:spPr>
          <a:xfrm>
            <a:off x="4172322" y="88836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40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9016" y="3541317"/>
            <a:ext cx="4370695" cy="5430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ha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Chaco</a:t>
            </a:r>
          </a:p>
        </p:txBody>
      </p:sp>
      <p:sp>
        <p:nvSpPr>
          <p:cNvPr id="174" name="860 - 1130 C.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443991">
              <a:spcBef>
                <a:spcPts val="2800"/>
              </a:spcBef>
              <a:defRPr sz="2584"/>
            </a:pPr>
            <a:r>
              <a:t>860 - 1130 C.E.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Located near the Rio Grande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Little infrastructure: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Lack of wheeled vehicles and large, domesticated animals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Advancements: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Astronomers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Turquoise jewelry - trade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1200 - Civilization was abandoned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4021" y="3551163"/>
            <a:ext cx="5770230" cy="4327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ahok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Cahokia</a:t>
            </a:r>
          </a:p>
        </p:txBody>
      </p:sp>
      <p:sp>
        <p:nvSpPr>
          <p:cNvPr id="178" name="Located near present-day St. Loui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4894" indent="-294894" defTabSz="502412">
              <a:spcBef>
                <a:spcPts val="3200"/>
              </a:spcBef>
              <a:defRPr sz="2924"/>
            </a:pPr>
            <a:r>
              <a:t>Located near present-day St. Louis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900 - 1250 C.E.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Built giant mounds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Society: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Stratified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Agriculture was based on corn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Spread from Mexico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6100" y="3422650"/>
            <a:ext cx="5646123" cy="5171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  <p:bldP build="whole" bldLvl="1" animBg="1" rev="0" advAuto="0" spid="17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 Inc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Incas</a:t>
            </a:r>
          </a:p>
        </p:txBody>
      </p:sp>
      <p:sp>
        <p:nvSpPr>
          <p:cNvPr id="182" name="Cuzco - capital of Inca Empire (present-day Chile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4894" indent="-294894" defTabSz="502412">
              <a:spcBef>
                <a:spcPts val="3200"/>
              </a:spcBef>
              <a:defRPr sz="2924"/>
            </a:pPr>
            <a:r>
              <a:t>Cuzco - capital of Inca Empire (present-day Chile)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Government Structure: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4 provinces, each with own governor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Conquered people did not pay tribute, rather gave public service - Mita system</a:t>
            </a:r>
          </a:p>
          <a:p>
            <a:pPr lvl="2" marL="884682" indent="-294894" defTabSz="502412">
              <a:spcBef>
                <a:spcPts val="3200"/>
              </a:spcBef>
              <a:defRPr sz="2924"/>
            </a:pPr>
            <a:r>
              <a:t>Corvee labor, forced labor in China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6300" y="1333500"/>
            <a:ext cx="4097338" cy="409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Inc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Incas</a:t>
            </a:r>
          </a:p>
        </p:txBody>
      </p:sp>
      <p:sp>
        <p:nvSpPr>
          <p:cNvPr id="186" name="Economy:…"/>
          <p:cNvSpPr txBox="1"/>
          <p:nvPr>
            <p:ph type="body" sz="half" idx="1"/>
          </p:nvPr>
        </p:nvSpPr>
        <p:spPr>
          <a:xfrm>
            <a:off x="558799" y="2197100"/>
            <a:ext cx="6253859" cy="7176294"/>
          </a:xfrm>
          <a:prstGeom prst="rect">
            <a:avLst/>
          </a:prstGeom>
        </p:spPr>
        <p:txBody>
          <a:bodyPr/>
          <a:lstStyle/>
          <a:p>
            <a:pPr/>
            <a:r>
              <a:t>Economy:</a:t>
            </a:r>
          </a:p>
          <a:p>
            <a:pPr lvl="1"/>
            <a:r>
              <a:t>Based on agriculture:</a:t>
            </a:r>
          </a:p>
          <a:p>
            <a:pPr lvl="2"/>
            <a:r>
              <a:t>Maize, potatoes, tomatoes, squash, peanuts, cotton</a:t>
            </a:r>
          </a:p>
          <a:p>
            <a:pPr lvl="1"/>
            <a:r>
              <a:t>Families had to turn a portion of crops over to ruler in case of famine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Inc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Incas</a:t>
            </a:r>
          </a:p>
        </p:txBody>
      </p:sp>
      <p:sp>
        <p:nvSpPr>
          <p:cNvPr id="189" name="Religion:…"/>
          <p:cNvSpPr txBox="1"/>
          <p:nvPr>
            <p:ph type="body" sz="half" idx="1"/>
          </p:nvPr>
        </p:nvSpPr>
        <p:spPr>
          <a:xfrm>
            <a:off x="431800" y="2247900"/>
            <a:ext cx="6892330" cy="7207250"/>
          </a:xfrm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3400"/>
              </a:spcBef>
              <a:defRPr sz="3059"/>
            </a:pPr>
            <a:r>
              <a:t>Religion: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Ancestor veneration (Like China)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Honoring the Sun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Priests were often consulted prior to important decisions</a:t>
            </a:r>
          </a:p>
          <a:p>
            <a:pPr lvl="2" marL="925830" indent="-308609" defTabSz="525779">
              <a:spcBef>
                <a:spcPts val="3400"/>
              </a:spcBef>
              <a:defRPr sz="3059"/>
            </a:pPr>
            <a:r>
              <a:t>Could interpret the Gods’ meaning through coca leaves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Sacrifices were made: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Corn, guinea pigs, Llamas, conquered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nca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Inca Contributions</a:t>
            </a:r>
          </a:p>
        </p:txBody>
      </p:sp>
      <p:sp>
        <p:nvSpPr>
          <p:cNvPr id="192" name="Quipu - system of knotted string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Quipu - system of knotted strings</a:t>
            </a:r>
          </a:p>
          <a:p>
            <a:pPr/>
            <a:r>
              <a:t>**Terrace fields**</a:t>
            </a:r>
          </a:p>
          <a:p>
            <a:pPr lvl="1"/>
            <a:r>
              <a:t>Potatoes and maize</a:t>
            </a:r>
          </a:p>
          <a:p>
            <a:pPr/>
            <a:r>
              <a:t>Built extensive roads</a:t>
            </a:r>
          </a:p>
          <a:p>
            <a:pPr lvl="1"/>
            <a:r>
              <a:t>Helped unite the empire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0" y="2698750"/>
            <a:ext cx="5698921" cy="5556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ca Dec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Inca Decline</a:t>
            </a:r>
          </a:p>
        </p:txBody>
      </p:sp>
      <p:sp>
        <p:nvSpPr>
          <p:cNvPr id="196" name="Conquered by Francisco Pizarr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Conquered by Francisco Pizarro</a:t>
            </a:r>
          </a:p>
          <a:p>
            <a:pPr/>
            <a:r>
              <a:t>Disease ravaged the Empire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200" y="3079750"/>
            <a:ext cx="2794000" cy="3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200" name="Mayan city-states:…"/>
          <p:cNvSpPr txBox="1"/>
          <p:nvPr>
            <p:ph type="body" sz="half" idx="1"/>
          </p:nvPr>
        </p:nvSpPr>
        <p:spPr>
          <a:xfrm>
            <a:off x="482600" y="2222500"/>
            <a:ext cx="6830318" cy="7327702"/>
          </a:xfrm>
          <a:prstGeom prst="rect">
            <a:avLst/>
          </a:prstGeom>
        </p:spPr>
        <p:txBody>
          <a:bodyPr/>
          <a:lstStyle/>
          <a:p>
            <a:pPr marL="315468" indent="-315468" defTabSz="537463">
              <a:spcBef>
                <a:spcPts val="3400"/>
              </a:spcBef>
              <a:defRPr sz="3128"/>
            </a:pPr>
            <a:r>
              <a:t>Mayan city-states:</a:t>
            </a:r>
          </a:p>
          <a:p>
            <a:pPr lvl="1" marL="630936" indent="-315468" defTabSz="537463">
              <a:spcBef>
                <a:spcPts val="3400"/>
              </a:spcBef>
              <a:defRPr sz="3128"/>
            </a:pPr>
            <a:r>
              <a:t>Agriculture, irrigation, government structure, achievements</a:t>
            </a:r>
          </a:p>
          <a:p>
            <a:pPr marL="315468" indent="-315468" defTabSz="537463">
              <a:spcBef>
                <a:spcPts val="3400"/>
              </a:spcBef>
              <a:defRPr sz="3128"/>
            </a:pPr>
            <a:r>
              <a:t>Chaco:</a:t>
            </a:r>
          </a:p>
          <a:p>
            <a:pPr lvl="1" marL="630936" indent="-315468" defTabSz="537463">
              <a:spcBef>
                <a:spcPts val="3400"/>
              </a:spcBef>
              <a:defRPr sz="3128"/>
            </a:pPr>
            <a:r>
              <a:t>Little infrastructure</a:t>
            </a:r>
          </a:p>
          <a:p>
            <a:pPr lvl="1" marL="630936" indent="-315468" defTabSz="537463">
              <a:spcBef>
                <a:spcPts val="3400"/>
              </a:spcBef>
              <a:defRPr sz="3128"/>
            </a:pPr>
            <a:r>
              <a:t>Advancements</a:t>
            </a:r>
          </a:p>
          <a:p>
            <a:pPr marL="315468" indent="-315468" defTabSz="537463">
              <a:spcBef>
                <a:spcPts val="3400"/>
              </a:spcBef>
              <a:defRPr sz="3128"/>
            </a:pPr>
            <a:r>
              <a:t>Cahokia:</a:t>
            </a:r>
          </a:p>
          <a:p>
            <a:pPr lvl="1" marL="630936" indent="-315468" defTabSz="537463">
              <a:spcBef>
                <a:spcPts val="3400"/>
              </a:spcBef>
              <a:defRPr sz="3128"/>
            </a:pPr>
            <a:r>
              <a:t>Giant mounds</a:t>
            </a:r>
          </a:p>
          <a:p>
            <a:pPr lvl="1" marL="630936" indent="-315468" defTabSz="537463">
              <a:spcBef>
                <a:spcPts val="3400"/>
              </a:spcBef>
              <a:defRPr sz="3128"/>
            </a:pPr>
            <a:r>
              <a:t>Maize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ee You Back Here For Video #5: Topic 1.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#5: Topic 1.5</a:t>
            </a:r>
          </a:p>
        </p:txBody>
      </p:sp>
      <p:sp>
        <p:nvSpPr>
          <p:cNvPr id="203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204" name="AP WORLD logo.pdf" descr="AP WORLD log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4116" y="3194533"/>
            <a:ext cx="4056969" cy="5040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 Azte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Aztecs</a:t>
            </a:r>
          </a:p>
        </p:txBody>
      </p:sp>
      <p:sp>
        <p:nvSpPr>
          <p:cNvPr id="143" name="Spread to the Gulf of Mexico and Pacific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8897" indent="-318897" defTabSz="543305">
              <a:spcBef>
                <a:spcPts val="3500"/>
              </a:spcBef>
              <a:defRPr sz="3162"/>
            </a:pPr>
            <a:r>
              <a:t>Spread to the Gulf of Mexico and Pacific</a:t>
            </a:r>
          </a:p>
          <a:p>
            <a:pPr marL="318897" indent="-318897" defTabSz="543305">
              <a:spcBef>
                <a:spcPts val="3500"/>
              </a:spcBef>
              <a:defRPr sz="3162"/>
            </a:pPr>
            <a:r>
              <a:t>1325 - founded Tenochtitlan (present-day Mexico City)</a:t>
            </a:r>
          </a:p>
          <a:p>
            <a:pPr lvl="1" marL="637794" indent="-318897" defTabSz="543305">
              <a:spcBef>
                <a:spcPts val="3500"/>
              </a:spcBef>
              <a:defRPr sz="3162"/>
            </a:pPr>
            <a:r>
              <a:t>City on an island of a swampy lake</a:t>
            </a:r>
          </a:p>
          <a:p>
            <a:pPr lvl="1" marL="637794" indent="-318897" defTabSz="543305">
              <a:spcBef>
                <a:spcPts val="3500"/>
              </a:spcBef>
              <a:defRPr sz="3162"/>
            </a:pPr>
            <a:r>
              <a:t>200,000 People</a:t>
            </a:r>
          </a:p>
          <a:p>
            <a:pPr lvl="1" marL="637794" indent="-318897" defTabSz="543305">
              <a:spcBef>
                <a:spcPts val="3500"/>
              </a:spcBef>
              <a:defRPr sz="3162"/>
            </a:pPr>
            <a:r>
              <a:t>Center of the city - Great Pyramid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6700" y="2082800"/>
            <a:ext cx="4797017" cy="639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Azte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Aztecs</a:t>
            </a:r>
          </a:p>
        </p:txBody>
      </p:sp>
      <p:sp>
        <p:nvSpPr>
          <p:cNvPr id="147" name="Agriculture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3000"/>
              </a:spcBef>
              <a:defRPr sz="2720"/>
            </a:pPr>
            <a:r>
              <a:t>Agriculture: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Chinampas - floating gardens </a:t>
            </a:r>
          </a:p>
          <a:p>
            <a:pPr lvl="2" marL="822960" indent="-274320" defTabSz="467359">
              <a:spcBef>
                <a:spcPts val="3000"/>
              </a:spcBef>
              <a:defRPr sz="2720"/>
            </a:pPr>
            <a:r>
              <a:t>Provided crops in addition to maize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Ditches helped use lake water to irrigate fields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Did not have: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Wheeled vehicles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Pack animals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197" y="6108700"/>
            <a:ext cx="4734007" cy="3313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he Azte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Aztecs</a:t>
            </a:r>
          </a:p>
        </p:txBody>
      </p:sp>
      <p:sp>
        <p:nvSpPr>
          <p:cNvPr id="151" name="Government Structure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5" indent="-288035" defTabSz="490727">
              <a:spcBef>
                <a:spcPts val="3100"/>
              </a:spcBef>
              <a:defRPr sz="2856"/>
            </a:pPr>
            <a:r>
              <a:t>Government Structure:</a:t>
            </a:r>
          </a:p>
          <a:p>
            <a:pPr lvl="1" marL="576071" indent="-288035" defTabSz="490727">
              <a:spcBef>
                <a:spcPts val="3100"/>
              </a:spcBef>
              <a:defRPr sz="2856"/>
            </a:pPr>
            <a:r>
              <a:t>Like the Chinese, they used a tribute system</a:t>
            </a:r>
          </a:p>
          <a:p>
            <a:pPr lvl="2" marL="864108" indent="-288035" defTabSz="490727">
              <a:spcBef>
                <a:spcPts val="3100"/>
              </a:spcBef>
              <a:defRPr sz="2856"/>
            </a:pPr>
            <a:r>
              <a:t>Included food, cloth, luxury items such as feathers, beads, and jewelry</a:t>
            </a:r>
          </a:p>
          <a:p>
            <a:pPr lvl="1" marL="576071" indent="-288035" defTabSz="490727">
              <a:spcBef>
                <a:spcPts val="3100"/>
              </a:spcBef>
              <a:defRPr sz="2856"/>
            </a:pPr>
            <a:r>
              <a:t>City-states were arranged into provinces</a:t>
            </a:r>
          </a:p>
          <a:p>
            <a:pPr lvl="1" marL="576071" indent="-288035" defTabSz="490727">
              <a:spcBef>
                <a:spcPts val="3100"/>
              </a:spcBef>
              <a:defRPr sz="2856"/>
            </a:pPr>
            <a:r>
              <a:t>Government was a theocracy - rule by religious leaders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Azte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Aztecs</a:t>
            </a:r>
          </a:p>
        </p:txBody>
      </p:sp>
      <p:sp>
        <p:nvSpPr>
          <p:cNvPr id="154" name="Contributions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3000"/>
              </a:spcBef>
              <a:defRPr sz="2720"/>
            </a:pPr>
            <a:r>
              <a:t>Contributions: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365 day calendar 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Trade: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Traded with present-day Costa Rica and California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Women: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Most worked inside homes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Some worked as priestesses, scribes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ecline Of The Azte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Decline Of The Aztecs</a:t>
            </a:r>
          </a:p>
        </p:txBody>
      </p:sp>
      <p:sp>
        <p:nvSpPr>
          <p:cNvPr id="157" name="Tribute system put burdens on conquered peop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Tribute system put burdens on conquered people</a:t>
            </a:r>
          </a:p>
          <a:p>
            <a:pPr/>
            <a:r>
              <a:t>1519 - Hernan Cortez and Spanish conquered the Aztecs</a:t>
            </a:r>
          </a:p>
          <a:p>
            <a:pPr lvl="1"/>
            <a:r>
              <a:t>European diseases killed many Aztecs 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200" y="2984500"/>
            <a:ext cx="4897718" cy="378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  <p:bldP build="whole" bldLvl="1" animBg="1" rev="0" advAuto="0" spid="15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ayan City-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Mayan City-States</a:t>
            </a:r>
          </a:p>
        </p:txBody>
      </p:sp>
      <p:sp>
        <p:nvSpPr>
          <p:cNvPr id="161" name="Height between 250 and 900 C.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9743" indent="-229743" defTabSz="391414">
              <a:spcBef>
                <a:spcPts val="2500"/>
              </a:spcBef>
              <a:defRPr sz="2278"/>
            </a:pPr>
            <a:r>
              <a:t>Height between 250 and 900 C.E.</a:t>
            </a:r>
          </a:p>
          <a:p>
            <a:pPr marL="229743" indent="-229743" defTabSz="391414">
              <a:spcBef>
                <a:spcPts val="2500"/>
              </a:spcBef>
              <a:defRPr sz="2278"/>
            </a:pPr>
            <a:r>
              <a:t>2 million Mayans in the region</a:t>
            </a:r>
          </a:p>
          <a:p>
            <a:pPr lvl="1" marL="459486" indent="-229743" defTabSz="391414">
              <a:spcBef>
                <a:spcPts val="2500"/>
              </a:spcBef>
              <a:defRPr sz="2278"/>
            </a:pPr>
            <a:r>
              <a:t>Present-day Belize, Honduras, and Guatemala</a:t>
            </a:r>
          </a:p>
          <a:p>
            <a:pPr lvl="1" marL="459486" indent="-229743" defTabSz="391414">
              <a:spcBef>
                <a:spcPts val="2500"/>
              </a:spcBef>
              <a:defRPr sz="2278"/>
            </a:pPr>
            <a:r>
              <a:t>Around 40 cities from 5,000 to 50,000 people</a:t>
            </a:r>
          </a:p>
          <a:p>
            <a:pPr marL="229743" indent="-229743" defTabSz="391414">
              <a:spcBef>
                <a:spcPts val="2500"/>
              </a:spcBef>
              <a:defRPr sz="2278"/>
            </a:pPr>
            <a:r>
              <a:t>Agriculture:</a:t>
            </a:r>
          </a:p>
          <a:p>
            <a:pPr lvl="1" marL="459486" indent="-229743" defTabSz="391414">
              <a:spcBef>
                <a:spcPts val="2500"/>
              </a:spcBef>
              <a:defRPr sz="2278"/>
            </a:pPr>
            <a:r>
              <a:t>Slash-and-burn</a:t>
            </a:r>
          </a:p>
          <a:p>
            <a:pPr lvl="1" marL="459486" indent="-229743" defTabSz="391414">
              <a:spcBef>
                <a:spcPts val="2500"/>
              </a:spcBef>
              <a:defRPr sz="2278"/>
            </a:pPr>
            <a:r>
              <a:t>Terraced fields</a:t>
            </a:r>
          </a:p>
          <a:p>
            <a:pPr lvl="1" marL="459486" indent="-229743" defTabSz="391414">
              <a:spcBef>
                <a:spcPts val="2500"/>
              </a:spcBef>
              <a:defRPr sz="2278"/>
            </a:pPr>
            <a:r>
              <a:t>Irrigation systems for corn, beans, and squash - three sisters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600" y="2324100"/>
            <a:ext cx="4733730" cy="3485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8514" y="6413500"/>
            <a:ext cx="4207902" cy="279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  <p:bldP build="whole" bldLvl="1" animBg="1" rev="0" advAuto="0" spid="162" grpId="2"/>
      <p:bldP build="whole" bldLvl="1" animBg="1" rev="0" advAuto="0" spid="16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ayan City-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Mayan City-States</a:t>
            </a:r>
          </a:p>
        </p:txBody>
      </p:sp>
      <p:sp>
        <p:nvSpPr>
          <p:cNvPr id="166" name="Temples, plazas, and palaces were located in the cente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292100">
              <a:spcBef>
                <a:spcPts val="1900"/>
              </a:spcBef>
              <a:defRPr sz="1700"/>
            </a:pPr>
            <a:r>
              <a:t>Temples, plazas, and palaces were located in the center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Temples were sometimes located on top of pyramids</a:t>
            </a:r>
          </a:p>
          <a:p>
            <a:pPr marL="171450" indent="-171450" defTabSz="292100">
              <a:spcBef>
                <a:spcPts val="1900"/>
              </a:spcBef>
              <a:defRPr sz="1700"/>
            </a:pPr>
            <a:r>
              <a:t>Government Structure: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City-states were ruled by kings</a:t>
            </a:r>
          </a:p>
          <a:p>
            <a:pPr lvl="2" marL="514350" indent="-171450" defTabSz="292100">
              <a:spcBef>
                <a:spcPts val="1900"/>
              </a:spcBef>
              <a:defRPr sz="1700"/>
            </a:pPr>
            <a:r>
              <a:t>Claimed to be divine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Wars between city-states</a:t>
            </a:r>
          </a:p>
          <a:p>
            <a:pPr lvl="2" marL="514350" indent="-171450" defTabSz="292100">
              <a:spcBef>
                <a:spcPts val="1900"/>
              </a:spcBef>
              <a:defRPr sz="1700"/>
            </a:pPr>
            <a:r>
              <a:t>Gain tribute, rather than territory</a:t>
            </a:r>
          </a:p>
          <a:p>
            <a:pPr lvl="3" marL="685800" indent="-171450" defTabSz="292100">
              <a:spcBef>
                <a:spcPts val="1900"/>
              </a:spcBef>
              <a:defRPr sz="1700"/>
            </a:pPr>
            <a:r>
              <a:t>Losers were sometimes sacrificed 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Taxes and labor were given to the government from the common people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No standing militaries -&gt; citizens joined military when war broke out</a:t>
            </a:r>
          </a:p>
          <a:p>
            <a:pPr lvl="1" marL="342900" indent="-171450" defTabSz="292100">
              <a:spcBef>
                <a:spcPts val="1900"/>
              </a:spcBef>
              <a:defRPr sz="1700"/>
            </a:pPr>
            <a:r>
              <a:t>Powerful city-states would dominate regions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2843243"/>
            <a:ext cx="5663070" cy="4067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p" bldLvl="5" animBg="1" rev="0" advAuto="0" spid="1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ayan City-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Mayan City-States</a:t>
            </a:r>
          </a:p>
        </p:txBody>
      </p:sp>
      <p:sp>
        <p:nvSpPr>
          <p:cNvPr id="170" name="Religion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81736" indent="-181736" defTabSz="309625">
              <a:spcBef>
                <a:spcPts val="2000"/>
              </a:spcBef>
              <a:defRPr sz="1801"/>
            </a:pPr>
            <a:r>
              <a:t>Religion: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Polytheistic - Gods of sun, rain, and corn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Priests had significant power</a:t>
            </a:r>
          </a:p>
          <a:p>
            <a:pPr marL="181736" indent="-181736" defTabSz="309625">
              <a:spcBef>
                <a:spcPts val="2000"/>
              </a:spcBef>
              <a:defRPr sz="1801"/>
            </a:pPr>
            <a:r>
              <a:t>Achievements: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Could predict solar eclipses and moon phases -&gt; without telescopes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Advanced calendar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Writing system -&gt; similar to hieroglyphics</a:t>
            </a:r>
          </a:p>
          <a:p>
            <a:pPr lvl="2" marL="545210" indent="-181736" defTabSz="309625">
              <a:spcBef>
                <a:spcPts val="2000"/>
              </a:spcBef>
              <a:defRPr sz="1801"/>
            </a:pPr>
            <a:r>
              <a:t>Written on paper</a:t>
            </a:r>
          </a:p>
          <a:p>
            <a:pPr marL="181736" indent="-181736" defTabSz="309625">
              <a:spcBef>
                <a:spcPts val="2000"/>
              </a:spcBef>
              <a:defRPr sz="1801"/>
            </a:pPr>
            <a:r>
              <a:t>Decline:</a:t>
            </a:r>
          </a:p>
          <a:p>
            <a:pPr lvl="1" marL="363473" indent="-181736" defTabSz="309625">
              <a:spcBef>
                <a:spcPts val="2000"/>
              </a:spcBef>
              <a:defRPr sz="1801"/>
            </a:pPr>
            <a:r>
              <a:t>Wars, drought, and environmental changes led to population decline</a:t>
            </a:r>
          </a:p>
          <a:p>
            <a:pPr lvl="2" marL="545210" indent="-181736" defTabSz="309625">
              <a:spcBef>
                <a:spcPts val="2000"/>
              </a:spcBef>
              <a:defRPr sz="1801"/>
            </a:pPr>
            <a:r>
              <a:t>Abandoned city-states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8150" y="3813428"/>
            <a:ext cx="4422758" cy="380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p" bldLvl="5" animBg="1" rev="0" advAuto="0" spid="17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