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13"/>
          </p:nvPr>
        </p:nvSpPr>
        <p:spPr>
          <a:xfrm>
            <a:off x="-725555" y="285492"/>
            <a:ext cx="13927350" cy="9076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14"/>
          </p:nvPr>
        </p:nvSpPr>
        <p:spPr>
          <a:xfrm>
            <a:off x="-458135" y="3185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387679" y="1342562"/>
            <a:ext cx="13785500" cy="89835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14"/>
          </p:nvPr>
        </p:nvSpPr>
        <p:spPr>
          <a:xfrm>
            <a:off x="6278260" y="900786"/>
            <a:ext cx="6411700" cy="4178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33388" y="1041395"/>
            <a:ext cx="12027434" cy="78378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609600" y="-12700"/>
            <a:ext cx="15084057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809750" y="519112"/>
            <a:ext cx="9685764" cy="631190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841065" y="1407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6068075" y="635557"/>
            <a:ext cx="13908500" cy="90637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Modern: Video #3: Unit 1, Topic 1.3"/>
          <p:cNvSpPr txBox="1"/>
          <p:nvPr>
            <p:ph type="ctrTitle"/>
          </p:nvPr>
        </p:nvSpPr>
        <p:spPr>
          <a:xfrm>
            <a:off x="391021" y="76200"/>
            <a:ext cx="12424073" cy="2679204"/>
          </a:xfrm>
          <a:prstGeom prst="rect">
            <a:avLst/>
          </a:prstGeom>
        </p:spPr>
        <p:txBody>
          <a:bodyPr/>
          <a:lstStyle/>
          <a:p>
            <a:pPr/>
            <a:r>
              <a:t>AP World Review: Modern: Video #3: Unit 1, Topic 1.3</a:t>
            </a:r>
          </a:p>
          <a:p>
            <a:pPr/>
            <a:r>
              <a:t> </a:t>
            </a:r>
          </a:p>
        </p:txBody>
      </p:sp>
      <p:sp>
        <p:nvSpPr>
          <p:cNvPr id="138" name="Everything You Need To Know About Topic 1.3 To Succeed In AP World Modern"/>
          <p:cNvSpPr txBox="1"/>
          <p:nvPr>
            <p:ph type="subTitle" sz="quarter" idx="1"/>
          </p:nvPr>
        </p:nvSpPr>
        <p:spPr>
          <a:xfrm>
            <a:off x="1079500" y="24003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1.3 To Succeed In AP World Modern</a:t>
            </a:r>
          </a:p>
        </p:txBody>
      </p:sp>
      <p:pic>
        <p:nvPicPr>
          <p:cNvPr id="139" name="AP WORLD logo.pdf" descr="AP WORLD 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7967" y="3571438"/>
            <a:ext cx="4308866" cy="535392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ww.APWorldReview.com"/>
          <p:cNvSpPr txBox="1"/>
          <p:nvPr/>
        </p:nvSpPr>
        <p:spPr>
          <a:xfrm>
            <a:off x="4007222" y="90106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outh And Southeast Asia Kingdo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South And Southeast Asia Kingdoms</a:t>
            </a:r>
          </a:p>
        </p:txBody>
      </p:sp>
      <p:sp>
        <p:nvSpPr>
          <p:cNvPr id="174" name="Khmer Empire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/>
            <a:r>
              <a:t>Khmer Empire:</a:t>
            </a:r>
          </a:p>
          <a:p>
            <a:pPr lvl="1"/>
            <a:r>
              <a:t>Influenced by both Hinduism and Buddhism</a:t>
            </a:r>
          </a:p>
          <a:p>
            <a:pPr lvl="2"/>
            <a:r>
              <a:t>Added Buddhist temples in the 12th century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5100" y="2362200"/>
            <a:ext cx="4511741" cy="6352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8" name="Hinduism:…"/>
          <p:cNvSpPr txBox="1"/>
          <p:nvPr>
            <p:ph type="body" idx="1"/>
          </p:nvPr>
        </p:nvSpPr>
        <p:spPr>
          <a:xfrm>
            <a:off x="431800" y="2209800"/>
            <a:ext cx="9959975" cy="7366000"/>
          </a:xfrm>
          <a:prstGeom prst="rect">
            <a:avLst/>
          </a:prstGeom>
        </p:spPr>
        <p:txBody>
          <a:bodyPr/>
          <a:lstStyle/>
          <a:p>
            <a:pPr marL="272414" indent="-272414" defTabSz="379729">
              <a:spcBef>
                <a:spcPts val="2400"/>
              </a:spcBef>
              <a:defRPr sz="2600"/>
            </a:pPr>
            <a:r>
              <a:t>Hinduism: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Key texts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Dharma, Karma, Reincarnation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Caste System</a:t>
            </a:r>
          </a:p>
          <a:p>
            <a:pPr marL="272414" indent="-272414" defTabSz="379729">
              <a:spcBef>
                <a:spcPts val="2400"/>
              </a:spcBef>
              <a:defRPr sz="2600"/>
            </a:pPr>
            <a:r>
              <a:t>Buddhism: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Reaction to Hinduism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Eightfold Path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Meditation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Nirvana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Spread through Asia and how it changed 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Monastic life for some (Like Christianity)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ee You Back Here For Video #10: Shamanism, Animism, And Ancestor Veneration (Key Concept 2.1, IV, A)"/>
          <p:cNvSpPr txBox="1"/>
          <p:nvPr>
            <p:ph type="title"/>
          </p:nvPr>
        </p:nvSpPr>
        <p:spPr>
          <a:xfrm>
            <a:off x="388143" y="317500"/>
            <a:ext cx="12348072" cy="1778000"/>
          </a:xfrm>
          <a:prstGeom prst="rect">
            <a:avLst/>
          </a:prstGeom>
        </p:spPr>
        <p:txBody>
          <a:bodyPr/>
          <a:lstStyle>
            <a:lvl1pPr defTabSz="408940">
              <a:defRPr sz="4059"/>
            </a:lvl1pPr>
          </a:lstStyle>
          <a:p>
            <a:pPr/>
            <a:r>
              <a:t>See You Back Here For Video #10: Shamanism, Animism, And Ancestor Veneration (Key Concept 2.1, IV, A)</a:t>
            </a:r>
          </a:p>
        </p:txBody>
      </p:sp>
      <p:sp>
        <p:nvSpPr>
          <p:cNvPr id="181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82" name="AP WORLD logo.pdf" descr="AP WORLD 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8167" y="3038038"/>
            <a:ext cx="4308866" cy="5353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ndu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Hinduism</a:t>
            </a:r>
          </a:p>
        </p:txBody>
      </p:sp>
      <p:sp>
        <p:nvSpPr>
          <p:cNvPr id="143" name="Hinduism is a monistic belief system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Hinduism is a </a:t>
            </a:r>
            <a:r>
              <a:rPr b="1" u="sng"/>
              <a:t>monistic</a:t>
            </a:r>
            <a:r>
              <a:t> belief system: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Everything is created by one being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No single founder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Key Texts: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Vedas - written in Sanskrit</a:t>
            </a:r>
          </a:p>
          <a:p>
            <a:pPr lvl="2" marL="1081277" indent="-360426" defTabSz="502412">
              <a:spcBef>
                <a:spcPts val="3200"/>
              </a:spcBef>
              <a:defRPr sz="3440"/>
            </a:pPr>
            <a:r>
              <a:t>Upanishads - found in the Vedas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Bhagavad Gita - stressed doing ones duty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2400" y="2260600"/>
            <a:ext cx="2923196" cy="3020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4300" y="5645150"/>
            <a:ext cx="3741736" cy="3617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2"/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indu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Hinduism</a:t>
            </a:r>
          </a:p>
        </p:txBody>
      </p:sp>
      <p:sp>
        <p:nvSpPr>
          <p:cNvPr id="148" name="Core Beliefs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213740" indent="-213740" defTabSz="297941">
              <a:spcBef>
                <a:spcPts val="1900"/>
              </a:spcBef>
              <a:defRPr sz="2040"/>
            </a:pPr>
            <a:r>
              <a:t>Core Beliefs:</a:t>
            </a:r>
          </a:p>
          <a:p>
            <a:pPr lvl="1" marL="427481" indent="-213740" defTabSz="297941">
              <a:spcBef>
                <a:spcPts val="1900"/>
              </a:spcBef>
              <a:defRPr sz="2040"/>
            </a:pPr>
            <a:r>
              <a:t>Multiple manifestations of brahman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One true god, takes on many forms - present in every person</a:t>
            </a:r>
          </a:p>
          <a:p>
            <a:pPr lvl="1" marL="427481" indent="-213740" defTabSz="297941">
              <a:spcBef>
                <a:spcPts val="1900"/>
              </a:spcBef>
              <a:defRPr sz="2040"/>
            </a:pPr>
            <a:r>
              <a:t>Dharma: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One’s duty or the way of living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Doing good dharma will help end the cycle of rebirth</a:t>
            </a:r>
          </a:p>
          <a:p>
            <a:pPr lvl="1" marL="427481" indent="-213740" defTabSz="297941">
              <a:spcBef>
                <a:spcPts val="1900"/>
              </a:spcBef>
              <a:defRPr sz="2040"/>
            </a:pPr>
            <a:r>
              <a:t>Karma: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Helps determine one’s caste</a:t>
            </a:r>
          </a:p>
          <a:p>
            <a:pPr lvl="1" marL="427481" indent="-213740" defTabSz="297941">
              <a:spcBef>
                <a:spcPts val="1900"/>
              </a:spcBef>
              <a:defRPr sz="2040"/>
            </a:pPr>
            <a:r>
              <a:t>Reincarnation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People are reborn in the next life until one is freed  </a:t>
            </a:r>
          </a:p>
          <a:p>
            <a:pPr lvl="1" marL="427481" indent="-213740" defTabSz="297941">
              <a:spcBef>
                <a:spcPts val="1900"/>
              </a:spcBef>
              <a:defRPr sz="2040"/>
            </a:pPr>
            <a:r>
              <a:t>Moksha: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Ultimate goal in Hinduism</a:t>
            </a:r>
          </a:p>
          <a:p>
            <a:pPr lvl="2" marL="641222" indent="-213740" defTabSz="297941">
              <a:spcBef>
                <a:spcPts val="1900"/>
              </a:spcBef>
              <a:defRPr sz="2040"/>
            </a:pPr>
            <a:r>
              <a:t>Ends the cycle of rebirth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3238500"/>
            <a:ext cx="3719402" cy="530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p" bldLvl="5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Hindu Caste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Hindu Caste System</a:t>
            </a:r>
          </a:p>
        </p:txBody>
      </p:sp>
      <p:sp>
        <p:nvSpPr>
          <p:cNvPr id="152" name="Brahmins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226314" indent="-226314" defTabSz="315468">
              <a:spcBef>
                <a:spcPts val="2000"/>
              </a:spcBef>
              <a:defRPr sz="2160"/>
            </a:pPr>
            <a:r>
              <a:t>Brahmins: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Priestly caste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Kshatriyas: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Warrior class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Vaishyas: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Merchants and artisans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Shudras: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Peasants and serfs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Dalits: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Untouchables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Jatis:</a:t>
            </a:r>
          </a:p>
          <a:p>
            <a:pPr lvl="1" marL="452628" indent="-226314" defTabSz="315468">
              <a:spcBef>
                <a:spcPts val="2000"/>
              </a:spcBef>
              <a:defRPr sz="2160"/>
            </a:pPr>
            <a:r>
              <a:t>Subcasts that have developed over time</a:t>
            </a:r>
          </a:p>
          <a:p>
            <a:pPr marL="226314" indent="-226314" defTabSz="315468">
              <a:spcBef>
                <a:spcPts val="2000"/>
              </a:spcBef>
              <a:defRPr sz="2160"/>
            </a:pPr>
            <a:r>
              <a:t>India banned discrimination based on castes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uddh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Buddhism</a:t>
            </a:r>
          </a:p>
        </p:txBody>
      </p:sp>
      <p:sp>
        <p:nvSpPr>
          <p:cNvPr id="155" name="Founded by Buddha (Siddhartha Gautama)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347852" indent="-347852" defTabSz="484886">
              <a:spcBef>
                <a:spcPts val="3100"/>
              </a:spcBef>
              <a:defRPr sz="3320"/>
            </a:pPr>
            <a:r>
              <a:t>Founded by Buddha (Siddhartha Gautama) </a:t>
            </a:r>
          </a:p>
          <a:p>
            <a:pPr marL="347852" indent="-347852" defTabSz="484886">
              <a:spcBef>
                <a:spcPts val="3100"/>
              </a:spcBef>
              <a:defRPr sz="3320"/>
            </a:pPr>
            <a:r>
              <a:t>Was a reaction to Vedic beliefs</a:t>
            </a:r>
          </a:p>
          <a:p>
            <a:pPr lvl="1" marL="695705" indent="-347852" defTabSz="484886">
              <a:spcBef>
                <a:spcPts val="3100"/>
              </a:spcBef>
              <a:defRPr sz="3320"/>
            </a:pPr>
            <a:r>
              <a:t>Buddha rejected the religious authority of Brahmins</a:t>
            </a:r>
          </a:p>
          <a:p>
            <a:pPr lvl="1" marL="695705" indent="-347852" defTabSz="484886">
              <a:spcBef>
                <a:spcPts val="3100"/>
              </a:spcBef>
              <a:defRPr sz="3320"/>
            </a:pPr>
            <a:r>
              <a:t>Not focused on the existence of God</a:t>
            </a:r>
          </a:p>
          <a:p>
            <a:pPr lvl="1" marL="695705" indent="-347852" defTabSz="484886">
              <a:spcBef>
                <a:spcPts val="3100"/>
              </a:spcBef>
              <a:defRPr sz="3320"/>
            </a:pPr>
            <a:r>
              <a:t>Challenged the Hindu Caste System</a:t>
            </a:r>
          </a:p>
          <a:p>
            <a:pPr lvl="2" marL="1043558" indent="-347852" defTabSz="484886">
              <a:spcBef>
                <a:spcPts val="3100"/>
              </a:spcBef>
              <a:defRPr sz="3320"/>
            </a:pPr>
            <a:r>
              <a:t>Anyone could achieve enlightenment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2501900"/>
            <a:ext cx="4571905" cy="3428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p" bldLvl="5" animBg="1" rev="0" advAuto="0" spid="1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uddh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Buddhism</a:t>
            </a:r>
          </a:p>
        </p:txBody>
      </p:sp>
      <p:sp>
        <p:nvSpPr>
          <p:cNvPr id="159" name="Core Beliefs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/>
            <a:r>
              <a:t>Core Beliefs:</a:t>
            </a:r>
          </a:p>
          <a:p>
            <a:pPr lvl="1"/>
            <a:r>
              <a:t>Karma - influences rebirth</a:t>
            </a:r>
          </a:p>
          <a:p>
            <a:pPr lvl="1"/>
            <a:r>
              <a:t>Reincarnation</a:t>
            </a:r>
          </a:p>
          <a:p>
            <a:pPr lvl="1"/>
            <a:r>
              <a:t>Meditation</a:t>
            </a:r>
          </a:p>
          <a:p>
            <a:pPr lvl="1"/>
            <a:r>
              <a:t>Nirvana - one could achieve Enlightenment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4 Noble Truths &amp; Eightfold Pa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 Noble Truths &amp; Eightfold Path</a:t>
            </a:r>
          </a:p>
        </p:txBody>
      </p:sp>
      <p:sp>
        <p:nvSpPr>
          <p:cNvPr id="162" name="4 Noble Truths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4 Noble Truths: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Suffering in life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Suffering comes from selfish desire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Ending suffering will achieve Nirvana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Follow the Eightfold Path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Noble Eightfold Path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Right View, Right resolve, right speech, right conduct, right livelihood, right effort, right mindfulness, right samadhi - meditative consciousness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3397250"/>
            <a:ext cx="5266499" cy="3269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uddh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Buddhism</a:t>
            </a:r>
          </a:p>
        </p:txBody>
      </p:sp>
      <p:sp>
        <p:nvSpPr>
          <p:cNvPr id="166" name="Over time, it branched into many schools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 marL="259842" indent="-259842" defTabSz="362204">
              <a:spcBef>
                <a:spcPts val="2300"/>
              </a:spcBef>
              <a:defRPr sz="2480"/>
            </a:pPr>
            <a:r>
              <a:t>Over time, it branched into many schools:</a:t>
            </a:r>
          </a:p>
          <a:p>
            <a:pPr lvl="1" marL="519684" indent="-259842" defTabSz="362204">
              <a:spcBef>
                <a:spcPts val="2300"/>
              </a:spcBef>
              <a:defRPr sz="2480"/>
            </a:pPr>
            <a:r>
              <a:t>Mahayana (India):</a:t>
            </a:r>
          </a:p>
          <a:p>
            <a:pPr lvl="2" marL="779526" indent="-259842" defTabSz="362204">
              <a:spcBef>
                <a:spcPts val="2300"/>
              </a:spcBef>
              <a:defRPr sz="2480"/>
            </a:pPr>
            <a:r>
              <a:t>Bodhisattvas - people who delayed entrance into Nirvana to help others</a:t>
            </a:r>
          </a:p>
          <a:p>
            <a:pPr marL="259842" indent="-259842" defTabSz="362204">
              <a:spcBef>
                <a:spcPts val="2300"/>
              </a:spcBef>
              <a:defRPr sz="2480"/>
            </a:pPr>
            <a:r>
              <a:t>It spread throughout Asia</a:t>
            </a:r>
          </a:p>
          <a:p>
            <a:pPr lvl="1" marL="519684" indent="-259842" defTabSz="362204">
              <a:spcBef>
                <a:spcPts val="2300"/>
              </a:spcBef>
              <a:defRPr sz="2480"/>
            </a:pPr>
            <a:r>
              <a:t>Under the leadership of Mauryan leader Ashoka</a:t>
            </a:r>
          </a:p>
          <a:p>
            <a:pPr lvl="1" marL="519684" indent="-259842" defTabSz="362204">
              <a:spcBef>
                <a:spcPts val="2300"/>
              </a:spcBef>
              <a:defRPr sz="2480"/>
            </a:pPr>
            <a:r>
              <a:t>Missionaries and merchants</a:t>
            </a:r>
          </a:p>
          <a:p>
            <a:pPr lvl="2" marL="779526" indent="-259842" defTabSz="362204">
              <a:spcBef>
                <a:spcPts val="2300"/>
              </a:spcBef>
              <a:defRPr sz="2480"/>
            </a:pPr>
            <a:r>
              <a:t>Similar to Christianity</a:t>
            </a:r>
          </a:p>
          <a:p>
            <a:pPr lvl="1" marL="519684" indent="-259842" defTabSz="362204">
              <a:spcBef>
                <a:spcPts val="2300"/>
              </a:spcBef>
              <a:defRPr sz="2480"/>
            </a:pPr>
            <a:r>
              <a:t>Educational institutions:</a:t>
            </a:r>
          </a:p>
          <a:p>
            <a:pPr lvl="2" marL="779526" indent="-259842" defTabSz="362204">
              <a:spcBef>
                <a:spcPts val="2300"/>
              </a:spcBef>
              <a:defRPr sz="2480"/>
            </a:pPr>
            <a:r>
              <a:t>Promoted Buddhism’s teachings</a:t>
            </a:r>
          </a:p>
          <a:p>
            <a:pPr marL="259842" indent="-259842" defTabSz="362204">
              <a:spcBef>
                <a:spcPts val="2300"/>
              </a:spcBef>
              <a:defRPr sz="2480"/>
            </a:pPr>
            <a:r>
              <a:t>Some Buddhists practiced a monastic life</a:t>
            </a:r>
          </a:p>
          <a:p>
            <a:pPr lvl="1" marL="519684" indent="-259842" defTabSz="362204">
              <a:spcBef>
                <a:spcPts val="2300"/>
              </a:spcBef>
              <a:defRPr sz="2480"/>
            </a:pPr>
            <a:r>
              <a:t>Similar to Christianity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3200" y="3181350"/>
            <a:ext cx="4186728" cy="5614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uth And Southeast Asia Kingdo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South And Southeast Asia Kingdoms</a:t>
            </a:r>
          </a:p>
        </p:txBody>
      </p:sp>
      <p:sp>
        <p:nvSpPr>
          <p:cNvPr id="170" name="Srivijaya:…"/>
          <p:cNvSpPr txBox="1"/>
          <p:nvPr>
            <p:ph type="body" idx="1"/>
          </p:nvPr>
        </p:nvSpPr>
        <p:spPr>
          <a:xfrm>
            <a:off x="431800" y="2209800"/>
            <a:ext cx="7065566" cy="7366000"/>
          </a:xfrm>
          <a:prstGeom prst="rect">
            <a:avLst/>
          </a:prstGeom>
        </p:spPr>
        <p:txBody>
          <a:bodyPr/>
          <a:lstStyle/>
          <a:p>
            <a:pPr/>
            <a:r>
              <a:t>Srivijaya:</a:t>
            </a:r>
          </a:p>
          <a:p>
            <a:pPr lvl="1"/>
            <a:r>
              <a:t>Powerful state in Southeast Asia</a:t>
            </a:r>
          </a:p>
          <a:p>
            <a:pPr lvl="1"/>
            <a:r>
              <a:t>Powerful navy, controlled commerce </a:t>
            </a:r>
          </a:p>
          <a:p>
            <a:pPr lvl="1"/>
            <a:r>
              <a:t>Kings were committed to Buddhism</a:t>
            </a:r>
          </a:p>
          <a:p>
            <a:pPr lvl="2"/>
            <a:r>
              <a:t>Built Buddhist sculptures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500" y="2933700"/>
            <a:ext cx="5705396" cy="5796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