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tif"/><Relationship Id="rId4" Type="http://schemas.openxmlformats.org/officeDocument/2006/relationships/image" Target="../media/image18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tif"/><Relationship Id="rId4" Type="http://schemas.openxmlformats.org/officeDocument/2006/relationships/image" Target="../media/image20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2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4.tif"/><Relationship Id="rId4" Type="http://schemas.openxmlformats.org/officeDocument/2006/relationships/image" Target="../media/image25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Modern: Video #2: Topic 1.2"/>
          <p:cNvSpPr txBox="1"/>
          <p:nvPr>
            <p:ph type="ctrTitle"/>
          </p:nvPr>
        </p:nvSpPr>
        <p:spPr>
          <a:xfrm>
            <a:off x="110033" y="101600"/>
            <a:ext cx="12784734" cy="1861940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AP World Review: Modern: Video #2: Topic 1.2</a:t>
            </a:r>
          </a:p>
        </p:txBody>
      </p:sp>
      <p:sp>
        <p:nvSpPr>
          <p:cNvPr id="120" name="Everything You Need To Know About Judaism, Christianity, And Islam To Succeed In AP World Modern"/>
          <p:cNvSpPr txBox="1"/>
          <p:nvPr>
            <p:ph type="subTitle" sz="quarter" idx="1"/>
          </p:nvPr>
        </p:nvSpPr>
        <p:spPr>
          <a:xfrm>
            <a:off x="1270000" y="2159000"/>
            <a:ext cx="10464800" cy="1663700"/>
          </a:xfrm>
          <a:prstGeom prst="rect">
            <a:avLst/>
          </a:prstGeom>
        </p:spPr>
        <p:txBody>
          <a:bodyPr/>
          <a:lstStyle>
            <a:lvl1pPr defTabSz="342900">
              <a:defRPr sz="2700"/>
            </a:lvl1pPr>
          </a:lstStyle>
          <a:p>
            <a:pPr/>
            <a:r>
              <a:t>Everything You Need To Know About Judaism, Christianity, And Islam To Succeed In AP World Modern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2699956" y="8931636"/>
            <a:ext cx="760488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8815" y="3920575"/>
            <a:ext cx="3967170" cy="491318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slam - Muhammad’s Early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911">
              <a:defRPr sz="6911"/>
            </a:lvl1pPr>
          </a:lstStyle>
          <a:p>
            <a:pPr/>
            <a:r>
              <a:t>Islam - Muhammad’s Early Life</a:t>
            </a:r>
          </a:p>
        </p:txBody>
      </p:sp>
      <p:sp>
        <p:nvSpPr>
          <p:cNvPr id="157" name="Muhammad was born around 570 C.E.…"/>
          <p:cNvSpPr txBox="1"/>
          <p:nvPr>
            <p:ph type="body" sz="half" idx="1"/>
          </p:nvPr>
        </p:nvSpPr>
        <p:spPr>
          <a:xfrm>
            <a:off x="330200" y="2768600"/>
            <a:ext cx="6839248" cy="6553597"/>
          </a:xfrm>
          <a:prstGeom prst="rect">
            <a:avLst/>
          </a:prstGeom>
        </p:spPr>
        <p:txBody>
          <a:bodyPr/>
          <a:lstStyle/>
          <a:p>
            <a:pPr marL="365759" indent="-365759" defTabSz="292607">
              <a:spcBef>
                <a:spcPts val="2300"/>
              </a:spcBef>
              <a:buBlip>
                <a:blip r:embed="rId2"/>
              </a:buBlip>
              <a:defRPr sz="2304"/>
            </a:pPr>
            <a:r>
              <a:t>Muhammad was born around 570 C.E. </a:t>
            </a:r>
          </a:p>
          <a:p>
            <a:pPr lvl="1" marL="731519" indent="-365759" defTabSz="292607">
              <a:spcBef>
                <a:spcPts val="2300"/>
              </a:spcBef>
              <a:buBlip>
                <a:blip r:embed="rId2"/>
              </a:buBlip>
              <a:defRPr sz="2304"/>
            </a:pPr>
            <a:r>
              <a:t>By age 30 he was a merchant and married</a:t>
            </a:r>
          </a:p>
          <a:p>
            <a:pPr marL="365759" indent="-365759" defTabSz="292607">
              <a:spcBef>
                <a:spcPts val="2300"/>
              </a:spcBef>
              <a:buBlip>
                <a:blip r:embed="rId2"/>
              </a:buBlip>
              <a:defRPr sz="2304"/>
            </a:pPr>
            <a:r>
              <a:t>610 C.E. he received revelations from Allah through the archangel Gabriel</a:t>
            </a:r>
          </a:p>
          <a:p>
            <a:pPr lvl="1" marL="731519" indent="-365759" defTabSz="292607">
              <a:spcBef>
                <a:spcPts val="2300"/>
              </a:spcBef>
              <a:buBlip>
                <a:blip r:embed="rId2"/>
              </a:buBlip>
              <a:defRPr sz="2304"/>
            </a:pPr>
            <a:r>
              <a:t>God in Arabic is Allah</a:t>
            </a:r>
          </a:p>
          <a:p>
            <a:pPr marL="365759" indent="-365759" defTabSz="292607">
              <a:spcBef>
                <a:spcPts val="2300"/>
              </a:spcBef>
              <a:buBlip>
                <a:blip r:embed="rId2"/>
              </a:buBlip>
              <a:defRPr sz="2304"/>
            </a:pPr>
            <a:r>
              <a:t>Muhammad was a prophet of Allah, the final prophet</a:t>
            </a:r>
          </a:p>
          <a:p>
            <a:pPr marL="365759" indent="-365759" defTabSz="292607">
              <a:spcBef>
                <a:spcPts val="2300"/>
              </a:spcBef>
              <a:buBlip>
                <a:blip r:embed="rId2"/>
              </a:buBlip>
              <a:defRPr sz="2304"/>
            </a:pPr>
            <a:r>
              <a:t>By 620 C.E., people of Mecca began to follow Muhammad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2327" y="3618041"/>
            <a:ext cx="5483700" cy="251751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p" bldLvl="5" animBg="1" rev="0" advAuto="0" spid="1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e Quran And Hadi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Quran And Hadith</a:t>
            </a:r>
          </a:p>
        </p:txBody>
      </p:sp>
      <p:sp>
        <p:nvSpPr>
          <p:cNvPr id="161" name="The Quran:…"/>
          <p:cNvSpPr txBox="1"/>
          <p:nvPr>
            <p:ph type="body" idx="1"/>
          </p:nvPr>
        </p:nvSpPr>
        <p:spPr>
          <a:xfrm>
            <a:off x="254000" y="2514600"/>
            <a:ext cx="7656513" cy="6843316"/>
          </a:xfrm>
          <a:prstGeom prst="rect">
            <a:avLst/>
          </a:prstGeom>
        </p:spPr>
        <p:txBody>
          <a:bodyPr/>
          <a:lstStyle/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The Quran: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The holy book of Islam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Written texts of Muhammad’s teachings</a:t>
            </a:r>
          </a:p>
          <a:p>
            <a:pPr lvl="2" marL="108013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“Definitive authority for Islamic religious doctrine and social organization”</a:t>
            </a:r>
          </a:p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Hadith: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Sayings attributed to Muhammad and descriptions of his deeds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Many collections emerged centuries after his death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7396" y="3772928"/>
            <a:ext cx="3316057" cy="380625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2"/>
      <p:bldP build="p" bldLvl="5" animBg="1" rev="0" advAuto="0" spid="1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Migration To Medi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Migration To Medina</a:t>
            </a:r>
          </a:p>
        </p:txBody>
      </p:sp>
      <p:sp>
        <p:nvSpPr>
          <p:cNvPr id="165" name="Muhammad’s teachings ran counter to those in Mecca…"/>
          <p:cNvSpPr txBox="1"/>
          <p:nvPr>
            <p:ph type="body" sz="half" idx="1"/>
          </p:nvPr>
        </p:nvSpPr>
        <p:spPr>
          <a:xfrm>
            <a:off x="177800" y="2768600"/>
            <a:ext cx="7040464" cy="6853436"/>
          </a:xfrm>
          <a:prstGeom prst="rect">
            <a:avLst/>
          </a:prstGeom>
        </p:spPr>
        <p:txBody>
          <a:bodyPr/>
          <a:lstStyle/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Muhammad’s teachings ran counter to those in Mecca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Muhammad stated that Allah was the only god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Many Arabs were polytheistic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Muhammad also spoke against idolatry </a:t>
            </a:r>
          </a:p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Muhammad fled to Yathrib, renamed Medina in 622 C.E.</a:t>
            </a: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This is known as the Hijra and marks the beginning of the Islamic Calendar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1929" y="2832100"/>
            <a:ext cx="5080001" cy="4089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p" bldLvl="5" animBg="1" rev="0" advAuto="0" spid="1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he Um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Umma</a:t>
            </a:r>
          </a:p>
        </p:txBody>
      </p:sp>
      <p:sp>
        <p:nvSpPr>
          <p:cNvPr id="169" name="Muhammad organized his followers in Medina into a community called the umma…"/>
          <p:cNvSpPr txBox="1"/>
          <p:nvPr>
            <p:ph type="body" idx="1"/>
          </p:nvPr>
        </p:nvSpPr>
        <p:spPr>
          <a:xfrm>
            <a:off x="76200" y="2286000"/>
            <a:ext cx="7039174" cy="7375129"/>
          </a:xfrm>
          <a:prstGeom prst="rect">
            <a:avLst/>
          </a:prstGeom>
        </p:spPr>
        <p:txBody>
          <a:bodyPr/>
          <a:lstStyle/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Muhammad organized his followers in Medina into a community called the umma</a:t>
            </a:r>
          </a:p>
          <a:p>
            <a:pPr lvl="1" marL="1062989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Followed a legal and social code</a:t>
            </a:r>
          </a:p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Focused on providing for those less fortunate (one of the 5 Pillars of Islam)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turn To Mec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Return To Mecca</a:t>
            </a:r>
          </a:p>
        </p:txBody>
      </p:sp>
      <p:sp>
        <p:nvSpPr>
          <p:cNvPr id="172" name="630 C.E. Muhammad and his followers conquered the city of Mecca…"/>
          <p:cNvSpPr txBox="1"/>
          <p:nvPr>
            <p:ph type="body" sz="half" idx="1"/>
          </p:nvPr>
        </p:nvSpPr>
        <p:spPr>
          <a:xfrm>
            <a:off x="25400" y="2565400"/>
            <a:ext cx="7147719" cy="7089775"/>
          </a:xfrm>
          <a:prstGeom prst="rect">
            <a:avLst/>
          </a:prstGeom>
        </p:spPr>
        <p:txBody>
          <a:bodyPr/>
          <a:lstStyle/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630 C.E. Muhammad and his followers conquered the city of Mecca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Built mosques, destroyed pagan shrines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The only building that survived was the Ka’ba </a:t>
            </a: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632 C.E. Muhammad led the first pilgrimage to the Ka’ba, known as the hajj (Another of the 5 Pillars of Islam)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4613" y="3254011"/>
            <a:ext cx="5265505" cy="371682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he 5 Pillars Of Isl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5 Pillars Of Islam </a:t>
            </a:r>
          </a:p>
        </p:txBody>
      </p:sp>
      <p:sp>
        <p:nvSpPr>
          <p:cNvPr id="176" name="Muslims must acknowledge Allah as the only god and Muhammad was his prophet…"/>
          <p:cNvSpPr txBox="1"/>
          <p:nvPr>
            <p:ph type="body" sz="half" idx="1"/>
          </p:nvPr>
        </p:nvSpPr>
        <p:spPr>
          <a:xfrm>
            <a:off x="127000" y="2463800"/>
            <a:ext cx="6891536" cy="7176691"/>
          </a:xfrm>
          <a:prstGeom prst="rect">
            <a:avLst/>
          </a:prstGeom>
        </p:spPr>
        <p:txBody>
          <a:bodyPr/>
          <a:lstStyle/>
          <a:p>
            <a:pPr marL="162426" indent="-162426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Muslims must acknowledge Allah as the only god and Muhammad was his prophet</a:t>
            </a:r>
          </a:p>
          <a:p>
            <a:pPr marL="162426" indent="-162426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Pray to Allah while facing Mecca</a:t>
            </a:r>
          </a:p>
          <a:p>
            <a:pPr marL="162426" indent="-162426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Fast during daylight during  the month of Ramadan</a:t>
            </a:r>
          </a:p>
          <a:p>
            <a:pPr marL="162426" indent="-162426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Give alms to the poor</a:t>
            </a:r>
          </a:p>
          <a:p>
            <a:pPr marL="162426" indent="-162426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Make a pilgrimage (hajj) to Mecca if financially and physically able to 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0087" y="2492031"/>
            <a:ext cx="6337931" cy="516637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Key Ter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Terms</a:t>
            </a:r>
          </a:p>
        </p:txBody>
      </p:sp>
      <p:sp>
        <p:nvSpPr>
          <p:cNvPr id="180" name="Sharia:…"/>
          <p:cNvSpPr txBox="1"/>
          <p:nvPr>
            <p:ph type="body" idx="1"/>
          </p:nvPr>
        </p:nvSpPr>
        <p:spPr>
          <a:xfrm>
            <a:off x="76200" y="2235200"/>
            <a:ext cx="7283649" cy="7335937"/>
          </a:xfrm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Sharia: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Islamic holy law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Inspired by the teachings and life of Muhammad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Dar al-Islam: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Home of Islam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Countries where Muslims can practice their religion as the ruling sect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ali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Caliphs</a:t>
            </a:r>
          </a:p>
        </p:txBody>
      </p:sp>
      <p:sp>
        <p:nvSpPr>
          <p:cNvPr id="183" name="After Muhammad, new Muslim leaders emerged, called Caliphs…"/>
          <p:cNvSpPr txBox="1"/>
          <p:nvPr>
            <p:ph type="body" idx="1"/>
          </p:nvPr>
        </p:nvSpPr>
        <p:spPr>
          <a:xfrm>
            <a:off x="101600" y="2184400"/>
            <a:ext cx="7895829" cy="754796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After Muhammad, new Muslim leaders emerged, called Caliphs</a:t>
            </a:r>
          </a:p>
          <a:p>
            <a:pPr lvl="1">
              <a:buBlip>
                <a:blip r:embed="rId2"/>
              </a:buBlip>
            </a:pPr>
            <a:r>
              <a:t>Head of Islamic community and religious leader</a:t>
            </a:r>
          </a:p>
          <a:p>
            <a:pPr>
              <a:buBlip>
                <a:blip r:embed="rId2"/>
              </a:buBlip>
            </a:pPr>
            <a:r>
              <a:t>1st Caliph - Abu Bakr, Muhammad’s father-in-law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Shia</a:t>
            </a:r>
          </a:p>
        </p:txBody>
      </p:sp>
      <p:sp>
        <p:nvSpPr>
          <p:cNvPr id="186" name="Most Muslims are members of Sunni Islam…"/>
          <p:cNvSpPr txBox="1"/>
          <p:nvPr>
            <p:ph type="body" idx="1"/>
          </p:nvPr>
        </p:nvSpPr>
        <p:spPr>
          <a:xfrm>
            <a:off x="50800" y="2260600"/>
            <a:ext cx="8355906" cy="7431981"/>
          </a:xfrm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Most Muslims are members of Sunni Islam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Shia Muslims emerged as a result over the selection of caliphs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Shia supported Ali and his decedents as caliphs</a:t>
            </a:r>
          </a:p>
          <a:p>
            <a:pPr lvl="2" marL="142303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Cousin and son-in-law of Muhammad</a:t>
            </a:r>
          </a:p>
          <a:p>
            <a:pPr lvl="2" marL="142303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Ali eventually served as the 4th caliph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xpansion Of Isl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Expansion Of Islam</a:t>
            </a:r>
          </a:p>
        </p:txBody>
      </p:sp>
      <p:sp>
        <p:nvSpPr>
          <p:cNvPr id="189" name="Islamic armies expanded beyond Arabia after Muhammad’s death…"/>
          <p:cNvSpPr txBox="1"/>
          <p:nvPr>
            <p:ph type="body" idx="1"/>
          </p:nvPr>
        </p:nvSpPr>
        <p:spPr>
          <a:xfrm>
            <a:off x="76200" y="2362200"/>
            <a:ext cx="8194874" cy="7357368"/>
          </a:xfrm>
          <a:prstGeom prst="rect">
            <a:avLst/>
          </a:prstGeom>
        </p:spPr>
        <p:txBody>
          <a:bodyPr/>
          <a:lstStyle/>
          <a:p>
            <a:pPr marL="38862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Islamic armies expanded beyond Arabia after Muhammad’s death</a:t>
            </a:r>
          </a:p>
          <a:p>
            <a:pPr marL="38862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633 C.E. - 637 C.E.:</a:t>
            </a:r>
          </a:p>
          <a:p>
            <a:pPr lvl="1" marL="77724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Conquered Byzantine Syria, Palestine, and Mesopotamia</a:t>
            </a:r>
          </a:p>
          <a:p>
            <a:pPr marL="38862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640s:</a:t>
            </a:r>
          </a:p>
          <a:p>
            <a:pPr lvl="1" marL="77724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Conquered Egypt</a:t>
            </a:r>
          </a:p>
          <a:p>
            <a:pPr marL="38862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711 - 718:</a:t>
            </a:r>
          </a:p>
          <a:p>
            <a:pPr lvl="1" marL="77724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Northwest Africa and Iberian peninsula</a:t>
            </a:r>
          </a:p>
          <a:p>
            <a:pPr marL="38862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t>Merchants will help spread Islam to Asia 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5166536"/>
            <a:ext cx="6575199" cy="301861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Juda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Judaism</a:t>
            </a:r>
          </a:p>
        </p:txBody>
      </p:sp>
      <p:sp>
        <p:nvSpPr>
          <p:cNvPr id="125" name="Monotheistic - one God (Yahweh)…"/>
          <p:cNvSpPr txBox="1"/>
          <p:nvPr>
            <p:ph type="body" idx="1"/>
          </p:nvPr>
        </p:nvSpPr>
        <p:spPr>
          <a:xfrm>
            <a:off x="50800" y="2006600"/>
            <a:ext cx="7586167" cy="7923709"/>
          </a:xfrm>
          <a:prstGeom prst="rect">
            <a:avLst/>
          </a:prstGeom>
        </p:spPr>
        <p:txBody>
          <a:bodyPr/>
          <a:lstStyle/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Monotheistic - one God (Yahweh) 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Hebrew Scriptures - Old Testament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Canaan - founded by Abraham in 2000 B.C.E.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Present-day Israel, Palestine, and Lebanon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Hebrews went to Egypt, where they were enslaved</a:t>
            </a:r>
          </a:p>
          <a:p>
            <a:pPr lvl="2" marL="1172718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Moses led Hebrews out of Egypt in 1300 B.C.E.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10 Commandments introduced by Moses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3500" y="933450"/>
            <a:ext cx="2868762" cy="3299076"/>
          </a:xfrm>
          <a:prstGeom prst="rect">
            <a:avLst/>
          </a:prstGeom>
          <a:ln w="889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4665" y="4464050"/>
            <a:ext cx="3846431" cy="477307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Islamic Dynasties - Abbas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Islamic Dynasties - Abbasid</a:t>
            </a:r>
          </a:p>
        </p:txBody>
      </p:sp>
      <p:sp>
        <p:nvSpPr>
          <p:cNvPr id="193" name="Abu al-Abbas, a descendent of Muhammad’s uncle led a rebellion against the Umayyad Dynasty…"/>
          <p:cNvSpPr txBox="1"/>
          <p:nvPr>
            <p:ph type="body" idx="1"/>
          </p:nvPr>
        </p:nvSpPr>
        <p:spPr>
          <a:xfrm>
            <a:off x="25400" y="2514600"/>
            <a:ext cx="7299921" cy="7036693"/>
          </a:xfrm>
          <a:prstGeom prst="rect">
            <a:avLst/>
          </a:prstGeom>
        </p:spPr>
        <p:txBody>
          <a:bodyPr/>
          <a:lstStyle/>
          <a:p>
            <a:pPr marL="30861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Abu al-Abbas, a descendent of Muhammad’s uncle led a rebellion against the Umayyad Dynasty</a:t>
            </a: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Ruled until 1258 C.E. when they were defeated by the Mongols</a:t>
            </a:r>
          </a:p>
          <a:p>
            <a:pPr marL="30861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Administration:</a:t>
            </a: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Rulers built capital cities and made policies</a:t>
            </a: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Regional governors ruled territories</a:t>
            </a: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Baghdad was built as the capital of the dynasty</a:t>
            </a:r>
          </a:p>
          <a:p>
            <a:pPr lvl="2" marL="92583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Surrounded by 3 walls</a:t>
            </a: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944"/>
            </a:pPr>
            <a:r>
              <a:t>Ulama (those with religious knowledge) and qadis (judges) settled disputes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2335" y="3928784"/>
            <a:ext cx="5614978" cy="342003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slamic Dynasties - Abbas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Islamic Dynasties - Abbasid</a:t>
            </a:r>
          </a:p>
        </p:txBody>
      </p:sp>
      <p:sp>
        <p:nvSpPr>
          <p:cNvPr id="197" name="Harun al-Rashid…"/>
          <p:cNvSpPr txBox="1"/>
          <p:nvPr>
            <p:ph type="body" sz="half" idx="1"/>
          </p:nvPr>
        </p:nvSpPr>
        <p:spPr>
          <a:xfrm>
            <a:off x="127000" y="2465921"/>
            <a:ext cx="7045623" cy="7057331"/>
          </a:xfrm>
          <a:prstGeom prst="rect">
            <a:avLst/>
          </a:prstGeom>
        </p:spPr>
        <p:txBody>
          <a:bodyPr/>
          <a:lstStyle/>
          <a:p>
            <a:pPr marL="44576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Harun al-Rashid</a:t>
            </a:r>
          </a:p>
          <a:p>
            <a:pPr lvl="1" marL="89153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Caliph under the Abbasid dynasty (786 - 809 C.E.)</a:t>
            </a:r>
          </a:p>
          <a:p>
            <a:pPr lvl="1" marL="89153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Baghdad became a center for banking, commerce, and industry during this time</a:t>
            </a:r>
          </a:p>
          <a:p>
            <a:pPr marL="44576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Decline of the Abbasid Dynasty:</a:t>
            </a:r>
          </a:p>
          <a:p>
            <a:pPr lvl="1" marL="89153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Governors stopped paying taxes and giving loyalty to the Abbasid empire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7075" y="3545963"/>
            <a:ext cx="5707751" cy="358031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  <p:bldP build="whole" bldLvl="1" animBg="1" rev="0" advAuto="0" spid="19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ttacks On The Abbasid Emp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Attacks On The Abbasid Empire</a:t>
            </a:r>
          </a:p>
        </p:txBody>
      </p:sp>
      <p:sp>
        <p:nvSpPr>
          <p:cNvPr id="201" name="4 major groups attacked the Abbasids in the 12th and 13th centuries:…"/>
          <p:cNvSpPr txBox="1"/>
          <p:nvPr>
            <p:ph type="body" idx="1"/>
          </p:nvPr>
        </p:nvSpPr>
        <p:spPr>
          <a:xfrm>
            <a:off x="76200" y="2489200"/>
            <a:ext cx="7530108" cy="7174608"/>
          </a:xfrm>
          <a:prstGeom prst="rect">
            <a:avLst/>
          </a:prstGeom>
        </p:spPr>
        <p:txBody>
          <a:bodyPr/>
          <a:lstStyle/>
          <a:p>
            <a:pPr marL="337820" indent="-337820" defTabSz="320039">
              <a:spcBef>
                <a:spcPts val="2200"/>
              </a:spcBef>
              <a:buBlip>
                <a:blip r:embed="rId2"/>
              </a:buBlip>
              <a:defRPr sz="2240"/>
            </a:pPr>
            <a:r>
              <a:t>4 major groups attacked the Abbasids in the 12th and 13th centuries:</a:t>
            </a:r>
          </a:p>
          <a:p>
            <a:pPr lvl="1" marL="675640" indent="-337820" defTabSz="320039">
              <a:spcBef>
                <a:spcPts val="2200"/>
              </a:spcBef>
              <a:buBlip>
                <a:blip r:embed="rId2"/>
              </a:buBlip>
              <a:defRPr sz="2240"/>
            </a:pPr>
            <a:r>
              <a:t>Mamluks - Turkic groups that took control of Egypt and spread across North Africa</a:t>
            </a:r>
          </a:p>
          <a:p>
            <a:pPr lvl="1" marL="675640" indent="-337820" defTabSz="320039">
              <a:spcBef>
                <a:spcPts val="2200"/>
              </a:spcBef>
              <a:buBlip>
                <a:blip r:embed="rId2"/>
              </a:buBlip>
              <a:defRPr sz="2240"/>
            </a:pPr>
            <a:r>
              <a:t>Seljuk Turks - From Central Asia, took over Baghdad</a:t>
            </a:r>
          </a:p>
          <a:p>
            <a:pPr lvl="2" marL="1013459" indent="-337820" defTabSz="320039">
              <a:spcBef>
                <a:spcPts val="2200"/>
              </a:spcBef>
              <a:buBlip>
                <a:blip r:embed="rId2"/>
              </a:buBlip>
              <a:defRPr sz="2240"/>
            </a:pPr>
            <a:r>
              <a:t>Leader was titled Sultan, reduced the power of the caliph</a:t>
            </a:r>
          </a:p>
          <a:p>
            <a:pPr lvl="1" marL="675640" indent="-337820" defTabSz="320039">
              <a:spcBef>
                <a:spcPts val="2200"/>
              </a:spcBef>
              <a:buBlip>
                <a:blip r:embed="rId2"/>
              </a:buBlip>
              <a:defRPr sz="2240"/>
            </a:pPr>
            <a:r>
              <a:t>Crusaders - Seljuk Turks limited access to Jerusalem, led to the Crusades</a:t>
            </a:r>
          </a:p>
          <a:p>
            <a:pPr lvl="1" marL="675640" indent="-337820" defTabSz="320039">
              <a:spcBef>
                <a:spcPts val="2200"/>
              </a:spcBef>
              <a:buBlip>
                <a:blip r:embed="rId2"/>
              </a:buBlip>
              <a:defRPr sz="2240"/>
            </a:pPr>
            <a:r>
              <a:t>Mongols - 1258 kicked the Seljuks out of Baghdad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6100" y="2381250"/>
            <a:ext cx="2159000" cy="2654300"/>
          </a:xfrm>
          <a:prstGeom prst="rect">
            <a:avLst/>
          </a:prstGeom>
          <a:ln w="889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21600" y="4984750"/>
            <a:ext cx="5256545" cy="320649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2"/>
      <p:bldP build="p" bldLvl="5" animBg="1" rev="0" advAuto="0" spid="20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Islam In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Islam In Europe</a:t>
            </a:r>
          </a:p>
        </p:txBody>
      </p:sp>
      <p:sp>
        <p:nvSpPr>
          <p:cNvPr id="206" name="Umayyad Dynasty expanded into North Africa and Spain in 711…"/>
          <p:cNvSpPr txBox="1"/>
          <p:nvPr>
            <p:ph type="body" idx="1"/>
          </p:nvPr>
        </p:nvSpPr>
        <p:spPr>
          <a:xfrm>
            <a:off x="0" y="2057400"/>
            <a:ext cx="7212410" cy="7397850"/>
          </a:xfrm>
          <a:prstGeom prst="rect">
            <a:avLst/>
          </a:prstGeom>
        </p:spPr>
        <p:txBody>
          <a:bodyPr/>
          <a:lstStyle/>
          <a:p>
            <a:pPr marL="279907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Umayyad Dynasty expanded into North Africa and Spain in 711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Cordoba was named the capital of Spain</a:t>
            </a:r>
          </a:p>
          <a:p>
            <a:pPr marL="279907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Battle of Tours: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Muslim forces were defeated by Frankish forces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Limited the expansion of Islam in Western Europe</a:t>
            </a:r>
          </a:p>
          <a:p>
            <a:pPr marL="279907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Umayyads in Spain: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Promoted trade with Asia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Islamic architecture is still seen today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Cordoba was a center for learning</a:t>
            </a:r>
          </a:p>
          <a:p>
            <a:pPr lvl="2" marL="839723" indent="-279907" defTabSz="265175">
              <a:spcBef>
                <a:spcPts val="1800"/>
              </a:spcBef>
              <a:buBlip>
                <a:blip r:embed="rId2"/>
              </a:buBlip>
              <a:defRPr sz="1856"/>
            </a:pPr>
            <a:r>
              <a:t>Ibn Rushd - famous scholar that wrote on law, philosophy, etc. 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2343150"/>
            <a:ext cx="5119022" cy="4214662"/>
          </a:xfrm>
          <a:prstGeom prst="rect">
            <a:avLst/>
          </a:prstGeom>
          <a:ln w="889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6275" y="6806330"/>
            <a:ext cx="3361672" cy="264349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3"/>
      <p:bldP build="p" bldLvl="5" animBg="1" rev="0" advAuto="0" spid="206" grpId="1"/>
      <p:bldP build="whole" bldLvl="1" animBg="1" rev="0" advAuto="0" spid="207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slamic Cul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Islamic Culture</a:t>
            </a:r>
          </a:p>
        </p:txBody>
      </p:sp>
      <p:sp>
        <p:nvSpPr>
          <p:cNvPr id="211" name="Universities developed in Cordoba, Cairo, and Bukhara (Uzbekistan)…"/>
          <p:cNvSpPr txBox="1"/>
          <p:nvPr>
            <p:ph type="body" idx="1"/>
          </p:nvPr>
        </p:nvSpPr>
        <p:spPr>
          <a:xfrm>
            <a:off x="76200" y="2260600"/>
            <a:ext cx="7326214" cy="7467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Universities developed in Cordoba, Cairo, and Bukhara (Uzbekistan)</a:t>
            </a:r>
          </a:p>
          <a:p>
            <a:pPr>
              <a:buBlip>
                <a:blip r:embed="rId2"/>
              </a:buBlip>
            </a:pPr>
            <a:r>
              <a:t>Islamic scholars translated Greek classics into Arabic</a:t>
            </a:r>
          </a:p>
          <a:p>
            <a:pPr lvl="1">
              <a:buBlip>
                <a:blip r:embed="rId2"/>
              </a:buBlip>
            </a:pPr>
            <a:r>
              <a:t>Aristotle and others</a:t>
            </a:r>
          </a:p>
          <a:p>
            <a:pPr>
              <a:buBlip>
                <a:blip r:embed="rId2"/>
              </a:buBlip>
            </a:pPr>
            <a:r>
              <a:t>Introduced the number system from India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4600" y="2552700"/>
            <a:ext cx="4981909" cy="373643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1" grpId="1"/>
      <p:bldP build="whole" bldLvl="1" animBg="1" rev="0" advAuto="0" spid="21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uf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Sufism </a:t>
            </a:r>
          </a:p>
        </p:txBody>
      </p:sp>
      <p:sp>
        <p:nvSpPr>
          <p:cNvPr id="215" name="As Islam spread, it changed like other religions…"/>
          <p:cNvSpPr txBox="1"/>
          <p:nvPr>
            <p:ph type="body" idx="1"/>
          </p:nvPr>
        </p:nvSpPr>
        <p:spPr>
          <a:xfrm>
            <a:off x="25400" y="2057400"/>
            <a:ext cx="7373541" cy="762555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As Islam spread, it changed like other religions</a:t>
            </a:r>
          </a:p>
          <a:p>
            <a:pPr lvl="1">
              <a:buBlip>
                <a:blip r:embed="rId2"/>
              </a:buBlip>
            </a:pPr>
            <a:r>
              <a:t>Buddhism &amp; Christianity</a:t>
            </a:r>
          </a:p>
          <a:p>
            <a:pPr>
              <a:buBlip>
                <a:blip r:embed="rId2"/>
              </a:buBlip>
            </a:pPr>
            <a:r>
              <a:t>Sufis sought to unite with God through Muhammad, rituals, and chants</a:t>
            </a:r>
          </a:p>
          <a:p>
            <a:pPr>
              <a:buBlip>
                <a:blip r:embed="rId2"/>
              </a:buBlip>
            </a:pPr>
            <a:r>
              <a:t>Focused on introspection (looking inward) as opposed to understanding through learning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8200" y="3448050"/>
            <a:ext cx="2794000" cy="45339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2"/>
      <p:bldP build="p" bldLvl="5" animBg="1" rev="0" advAuto="0" spid="2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uslim Innovations And Transfers"/>
          <p:cNvSpPr txBox="1"/>
          <p:nvPr>
            <p:ph type="title"/>
          </p:nvPr>
        </p:nvSpPr>
        <p:spPr>
          <a:xfrm>
            <a:off x="52982" y="203200"/>
            <a:ext cx="12898836" cy="1689497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Muslim Innovations And Transfers </a:t>
            </a:r>
          </a:p>
        </p:txBody>
      </p:sp>
      <p:sp>
        <p:nvSpPr>
          <p:cNvPr id="219" name="Islamic Golden Age:…"/>
          <p:cNvSpPr txBox="1"/>
          <p:nvPr>
            <p:ph type="body" idx="1"/>
          </p:nvPr>
        </p:nvSpPr>
        <p:spPr>
          <a:xfrm>
            <a:off x="25400" y="2057400"/>
            <a:ext cx="7373541" cy="7625557"/>
          </a:xfrm>
          <a:prstGeom prst="rect">
            <a:avLst/>
          </a:prstGeom>
        </p:spPr>
        <p:txBody>
          <a:bodyPr/>
          <a:lstStyle/>
          <a:p>
            <a:pPr marL="395731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Islamic Golden Age:</a:t>
            </a:r>
          </a:p>
          <a:p>
            <a:pPr lvl="1" marL="791463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Advancements in math, literature, and science</a:t>
            </a:r>
          </a:p>
          <a:p>
            <a:pPr lvl="2" marL="1187195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Preservation of Greek classics -&gt; translated into Arabic </a:t>
            </a:r>
          </a:p>
          <a:p>
            <a:pPr lvl="2" marL="1187195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Introduced the number system from India - concept of 0</a:t>
            </a:r>
          </a:p>
          <a:p>
            <a:pPr lvl="2" marL="1187195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House of Wisdom under the Abbasid Caliphate in Baghdad 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9800" y="1492250"/>
            <a:ext cx="3810000" cy="3873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2"/>
      <p:bldP build="p" bldLvl="5" animBg="1" rev="0" advAuto="0" spid="2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ali - Mansa Musa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/>
          <a:p>
            <a:pPr/>
            <a:r>
              <a:t>Mali - Mansa Musa</a:t>
            </a:r>
          </a:p>
        </p:txBody>
      </p:sp>
      <p:sp>
        <p:nvSpPr>
          <p:cNvPr id="223" name="Made a pilgrimage to Mecca (hajj) in 1324…"/>
          <p:cNvSpPr txBox="1"/>
          <p:nvPr>
            <p:ph type="body" idx="1"/>
          </p:nvPr>
        </p:nvSpPr>
        <p:spPr>
          <a:xfrm>
            <a:off x="-76200" y="1828800"/>
            <a:ext cx="7410847" cy="7811195"/>
          </a:xfrm>
          <a:prstGeom prst="rect">
            <a:avLst/>
          </a:prstGeom>
        </p:spPr>
        <p:txBody>
          <a:bodyPr/>
          <a:lstStyle/>
          <a:p>
            <a:pPr marL="453644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Made a pilgrimage to Mecca (hajj) in 1324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Brought 100 camels, 1,000s of people, and an obscene amount of gold</a:t>
            </a:r>
          </a:p>
          <a:p>
            <a:pPr lvl="2" marL="1360931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Inflation in Alexandria, Egypt</a:t>
            </a:r>
          </a:p>
          <a:p>
            <a:pPr marL="453644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After his pilgrimage, he established religious schools, built mosques, and encouraged religious learning 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8400" y="1568450"/>
            <a:ext cx="5247787" cy="3745012"/>
          </a:xfrm>
          <a:prstGeom prst="rect">
            <a:avLst/>
          </a:prstGeom>
          <a:ln w="889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619" y="5835650"/>
            <a:ext cx="4993349" cy="37450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3" grpId="1"/>
      <p:bldP build="whole" bldLvl="1" animBg="1" rev="0" advAuto="0" spid="225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Quick Recap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228" name="Characteristics and spread of:…"/>
          <p:cNvSpPr txBox="1"/>
          <p:nvPr>
            <p:ph type="body" idx="1"/>
          </p:nvPr>
        </p:nvSpPr>
        <p:spPr>
          <a:xfrm>
            <a:off x="-76200" y="1828800"/>
            <a:ext cx="7410847" cy="7811195"/>
          </a:xfrm>
          <a:prstGeom prst="rect">
            <a:avLst/>
          </a:prstGeom>
        </p:spPr>
        <p:txBody>
          <a:bodyPr/>
          <a:lstStyle/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Characteristics and spread of: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Judaism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Christianity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Islam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Dar al-Islam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Abbasid Empire and its decline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Sufism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Islamic Golden Age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Mansa Musa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ee You Back Here For Video #3: Topic 1.3!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See You Back Here For Video #3: Topic 1.3!</a:t>
            </a:r>
          </a:p>
        </p:txBody>
      </p:sp>
      <p:sp>
        <p:nvSpPr>
          <p:cNvPr id="231" name="Thanks for watching…"/>
          <p:cNvSpPr txBox="1"/>
          <p:nvPr>
            <p:ph type="body" idx="1"/>
          </p:nvPr>
        </p:nvSpPr>
        <p:spPr>
          <a:xfrm>
            <a:off x="-76200" y="1828800"/>
            <a:ext cx="7410847" cy="781119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3615" y="3277804"/>
            <a:ext cx="3967170" cy="491318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quering Of Jewish St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Conquering Of Jewish States</a:t>
            </a:r>
          </a:p>
        </p:txBody>
      </p:sp>
      <p:sp>
        <p:nvSpPr>
          <p:cNvPr id="130" name="Jewish states were conquered by the following groups:…"/>
          <p:cNvSpPr txBox="1"/>
          <p:nvPr>
            <p:ph type="body" idx="1"/>
          </p:nvPr>
        </p:nvSpPr>
        <p:spPr>
          <a:xfrm>
            <a:off x="50800" y="2514600"/>
            <a:ext cx="7139683" cy="7208243"/>
          </a:xfrm>
          <a:prstGeom prst="rect">
            <a:avLst/>
          </a:prstGeom>
        </p:spPr>
        <p:txBody>
          <a:bodyPr/>
          <a:lstStyle/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Jewish states were conquered by the following groups: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Assyrians:</a:t>
            </a:r>
          </a:p>
          <a:p>
            <a:pPr lvl="2" marL="1259586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Conquered Israel in 722 B.C.E.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Babylonians:</a:t>
            </a:r>
          </a:p>
          <a:p>
            <a:pPr lvl="2" marL="1259586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Conquered Kingdom of Judah in 586 B.C.E.</a:t>
            </a:r>
          </a:p>
          <a:p>
            <a:pPr lvl="3" marL="1679448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Jews were able to return in 539 B.C.E.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7639" y="3207136"/>
            <a:ext cx="4146521" cy="509192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quering Of Jewish St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Conquering Of Jewish States</a:t>
            </a:r>
          </a:p>
        </p:txBody>
      </p:sp>
      <p:sp>
        <p:nvSpPr>
          <p:cNvPr id="134" name="Romans:…"/>
          <p:cNvSpPr txBox="1"/>
          <p:nvPr>
            <p:ph type="body" idx="1"/>
          </p:nvPr>
        </p:nvSpPr>
        <p:spPr>
          <a:xfrm>
            <a:off x="50800" y="2565400"/>
            <a:ext cx="7450535" cy="720615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Romans:</a:t>
            </a:r>
          </a:p>
          <a:p>
            <a:pPr lvl="1">
              <a:buBlip>
                <a:blip r:embed="rId2"/>
              </a:buBlip>
            </a:pPr>
            <a:r>
              <a:t>Romans took over Jerusalem in 37 B.C.E.</a:t>
            </a:r>
          </a:p>
          <a:p>
            <a:pPr lvl="1">
              <a:buBlip>
                <a:blip r:embed="rId2"/>
              </a:buBlip>
            </a:pPr>
            <a:r>
              <a:t>Jews rebelled in the early centuries C.E.</a:t>
            </a:r>
          </a:p>
          <a:p>
            <a:pPr lvl="2">
              <a:buBlip>
                <a:blip r:embed="rId2"/>
              </a:buBlip>
            </a:pPr>
            <a:r>
              <a:t>Rome won, persecuted Jews - &gt; fled their homes and land around Jerusalem 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5900" y="2590800"/>
            <a:ext cx="5032417" cy="320244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pact Of Conquests Of Jewish St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9768">
              <a:defRPr sz="6768"/>
            </a:lvl1pPr>
          </a:lstStyle>
          <a:p>
            <a:pPr/>
            <a:r>
              <a:t>Impact Of Conquests Of Jewish States</a:t>
            </a:r>
          </a:p>
        </p:txBody>
      </p:sp>
      <p:sp>
        <p:nvSpPr>
          <p:cNvPr id="138" name="Growth of Jewish Diaspora communities around Middle East and Mediterranean"/>
          <p:cNvSpPr txBox="1"/>
          <p:nvPr>
            <p:ph type="body" idx="1"/>
          </p:nvPr>
        </p:nvSpPr>
        <p:spPr>
          <a:xfrm>
            <a:off x="-50800" y="2641600"/>
            <a:ext cx="7746901" cy="704909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Growth of Jewish Diaspora communities around Middle East and Mediterranean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hristian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Christianity</a:t>
            </a:r>
          </a:p>
        </p:txBody>
      </p:sp>
      <p:sp>
        <p:nvSpPr>
          <p:cNvPr id="141" name="Core beliefs:…"/>
          <p:cNvSpPr txBox="1"/>
          <p:nvPr>
            <p:ph type="body" idx="1"/>
          </p:nvPr>
        </p:nvSpPr>
        <p:spPr>
          <a:xfrm>
            <a:off x="50800" y="2286000"/>
            <a:ext cx="7825979" cy="7373938"/>
          </a:xfrm>
          <a:prstGeom prst="rect">
            <a:avLst/>
          </a:prstGeom>
        </p:spPr>
        <p:txBody>
          <a:bodyPr/>
          <a:lstStyle/>
          <a:p>
            <a:pPr marL="453644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Core beliefs: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Jesus was the son of God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Monotheistic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Salvation could be obtained for all believers (equality for believers)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Drew on beliefs of Judaism - Old Testament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Caring for the poor 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650" y="1441450"/>
            <a:ext cx="2168084" cy="3035318"/>
          </a:xfrm>
          <a:prstGeom prst="rect">
            <a:avLst/>
          </a:prstGeom>
          <a:ln w="889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1400" y="4679950"/>
            <a:ext cx="3444186" cy="492316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arly Christian Conver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Christian Converts</a:t>
            </a:r>
          </a:p>
        </p:txBody>
      </p:sp>
      <p:sp>
        <p:nvSpPr>
          <p:cNvPr id="146" name="Artisans…"/>
          <p:cNvSpPr txBox="1"/>
          <p:nvPr>
            <p:ph type="body" idx="1"/>
          </p:nvPr>
        </p:nvSpPr>
        <p:spPr>
          <a:xfrm>
            <a:off x="50800" y="2565400"/>
            <a:ext cx="7537947" cy="7175600"/>
          </a:xfrm>
          <a:prstGeom prst="rect">
            <a:avLst/>
          </a:prstGeom>
        </p:spPr>
        <p:txBody>
          <a:bodyPr/>
          <a:lstStyle/>
          <a:p>
            <a:pPr marL="472948" indent="-472948" defTabSz="448055">
              <a:spcBef>
                <a:spcPts val="3100"/>
              </a:spcBef>
              <a:buBlip>
                <a:blip r:embed="rId2"/>
              </a:buBlip>
              <a:defRPr sz="3136"/>
            </a:pPr>
            <a:r>
              <a:t>Artisans</a:t>
            </a:r>
          </a:p>
          <a:p>
            <a:pPr marL="472948" indent="-472948" defTabSz="448055">
              <a:spcBef>
                <a:spcPts val="3100"/>
              </a:spcBef>
              <a:buBlip>
                <a:blip r:embed="rId2"/>
              </a:buBlip>
              <a:defRPr sz="3136"/>
            </a:pPr>
            <a:r>
              <a:t>Traders</a:t>
            </a:r>
          </a:p>
          <a:p>
            <a:pPr marL="472948" indent="-472948" defTabSz="448055">
              <a:spcBef>
                <a:spcPts val="3100"/>
              </a:spcBef>
              <a:buBlip>
                <a:blip r:embed="rId2"/>
              </a:buBlip>
              <a:defRPr sz="3136"/>
            </a:pPr>
            <a:r>
              <a:t>Women</a:t>
            </a:r>
          </a:p>
          <a:p>
            <a:pPr marL="472948" indent="-472948" defTabSz="448055">
              <a:spcBef>
                <a:spcPts val="3100"/>
              </a:spcBef>
              <a:buBlip>
                <a:blip r:embed="rId2"/>
              </a:buBlip>
              <a:defRPr sz="3136"/>
            </a:pPr>
            <a:r>
              <a:t>Saint Paul set up communities in present-day Turkey</a:t>
            </a:r>
          </a:p>
          <a:p>
            <a:pPr marL="472948" indent="-472948" defTabSz="448055">
              <a:spcBef>
                <a:spcPts val="3100"/>
              </a:spcBef>
              <a:buBlip>
                <a:blip r:embed="rId2"/>
              </a:buBlip>
              <a:defRPr sz="3136"/>
            </a:pPr>
            <a:r>
              <a:t>Armenia - first place where Christianity became a state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pread Of Christian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Spread Of Christianity</a:t>
            </a:r>
          </a:p>
        </p:txBody>
      </p:sp>
      <p:sp>
        <p:nvSpPr>
          <p:cNvPr id="149" name="Initially, Rome was hostile to Christianity…"/>
          <p:cNvSpPr txBox="1"/>
          <p:nvPr>
            <p:ph type="body" sz="half" idx="1"/>
          </p:nvPr>
        </p:nvSpPr>
        <p:spPr>
          <a:xfrm>
            <a:off x="50800" y="2542672"/>
            <a:ext cx="6893422" cy="7195643"/>
          </a:xfrm>
          <a:prstGeom prst="rect">
            <a:avLst/>
          </a:prstGeom>
        </p:spPr>
        <p:txBody>
          <a:bodyPr/>
          <a:lstStyle/>
          <a:p>
            <a:pPr marL="31368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Initially, Rome was hostile to Christianity</a:t>
            </a:r>
          </a:p>
          <a:p>
            <a:pPr lvl="1" marL="62737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Romans crucified Jesus</a:t>
            </a:r>
          </a:p>
          <a:p>
            <a:pPr marL="31368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Roman Emperor Constantine:</a:t>
            </a:r>
          </a:p>
          <a:p>
            <a:pPr lvl="1" marL="62737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Converted to Christianity in the 4th century C.E.</a:t>
            </a:r>
          </a:p>
          <a:p>
            <a:pPr lvl="2" marL="94106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Edict of Milan (313 C.E.) - religious toleration for Christians in Roman Empire</a:t>
            </a:r>
          </a:p>
          <a:p>
            <a:pPr lvl="1" marL="62737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Provided state support for the religion</a:t>
            </a:r>
          </a:p>
          <a:p>
            <a:pPr marL="31368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Under the Roman Empire, Christianity received patronage (government support) for buildings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9100" y="2343150"/>
            <a:ext cx="4123839" cy="64950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2"/>
      <p:bldP build="p" bldLvl="5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onastic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Monastic Life</a:t>
            </a:r>
          </a:p>
        </p:txBody>
      </p:sp>
      <p:sp>
        <p:nvSpPr>
          <p:cNvPr id="153" name="Monasteries:…"/>
          <p:cNvSpPr txBox="1"/>
          <p:nvPr>
            <p:ph type="body" sz="half" idx="1"/>
          </p:nvPr>
        </p:nvSpPr>
        <p:spPr>
          <a:xfrm>
            <a:off x="76200" y="2311400"/>
            <a:ext cx="6741418" cy="7366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Monasteries:</a:t>
            </a:r>
          </a:p>
          <a:p>
            <a:pPr lvl="1">
              <a:buBlip>
                <a:blip r:embed="rId2"/>
              </a:buBlip>
            </a:pPr>
            <a:r>
              <a:t>Places where people devote their lives to religion</a:t>
            </a:r>
          </a:p>
          <a:p>
            <a:pPr>
              <a:buBlip>
                <a:blip r:embed="rId2"/>
              </a:buBlip>
            </a:pPr>
            <a:r>
              <a:t>Like Buddhism (next video), some Christians practiced a monastic life</a:t>
            </a:r>
          </a:p>
          <a:p>
            <a:pPr lvl="1">
              <a:buBlip>
                <a:blip r:embed="rId2"/>
              </a:buBlip>
            </a:pPr>
            <a:r>
              <a:t>Nuns in monasteries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6700" y="2330450"/>
            <a:ext cx="4618614" cy="66550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  <p:bldP build="whole" bldLvl="1" animBg="1" rev="0" advAuto="0" spid="154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