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 World Review: Video #22: Bantu Migrations (Key Concept 3.1, II, B-C)"/>
          <p:cNvSpPr txBox="1"/>
          <p:nvPr>
            <p:ph type="ctrTitle"/>
          </p:nvPr>
        </p:nvSpPr>
        <p:spPr>
          <a:xfrm>
            <a:off x="338236" y="15875"/>
            <a:ext cx="12511188" cy="2180233"/>
          </a:xfrm>
          <a:prstGeom prst="rect">
            <a:avLst/>
          </a:prstGeom>
        </p:spPr>
        <p:txBody>
          <a:bodyPr/>
          <a:lstStyle>
            <a:lvl1pPr defTabSz="473201">
              <a:defRPr spc="187" sz="4698">
                <a:effectLst>
                  <a:outerShdw sx="100000" sy="100000" kx="0" ky="0" algn="b" rotWithShape="0" blurRad="20574" dist="20574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 World Review: Video #22: Bantu Migrations (Key Concept 3.1, II, B-C) </a:t>
            </a:r>
          </a:p>
        </p:txBody>
      </p:sp>
      <p:sp>
        <p:nvSpPr>
          <p:cNvPr id="138" name="Everything You Need To Know About Bantu Migrations To Succeed In AP World"/>
          <p:cNvSpPr txBox="1"/>
          <p:nvPr>
            <p:ph type="subTitle" sz="quarter" idx="1"/>
          </p:nvPr>
        </p:nvSpPr>
        <p:spPr>
          <a:xfrm>
            <a:off x="1079500" y="21717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Bantu Migrations To Succeed In AP World</a:t>
            </a:r>
          </a:p>
        </p:txBody>
      </p:sp>
      <p:sp>
        <p:nvSpPr>
          <p:cNvPr id="139" name="www.APWorldReview.com"/>
          <p:cNvSpPr txBox="1"/>
          <p:nvPr/>
        </p:nvSpPr>
        <p:spPr>
          <a:xfrm>
            <a:off x="4007222" y="8832849"/>
            <a:ext cx="49903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8500" y="3365500"/>
            <a:ext cx="4318000" cy="535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antu Mig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Bantu Migrations</a:t>
            </a:r>
          </a:p>
        </p:txBody>
      </p:sp>
      <p:sp>
        <p:nvSpPr>
          <p:cNvPr id="143" name="Bantu-speaking people originated in West Africa…"/>
          <p:cNvSpPr txBox="1"/>
          <p:nvPr>
            <p:ph type="body" idx="1"/>
          </p:nvPr>
        </p:nvSpPr>
        <p:spPr>
          <a:xfrm>
            <a:off x="406400" y="2235200"/>
            <a:ext cx="7049294" cy="7315200"/>
          </a:xfrm>
          <a:prstGeom prst="rect">
            <a:avLst/>
          </a:prstGeom>
        </p:spPr>
        <p:txBody>
          <a:bodyPr/>
          <a:lstStyle/>
          <a:p>
            <a:pPr/>
            <a:r>
              <a:t>Bantu-speaking people originated in West Africa</a:t>
            </a:r>
          </a:p>
          <a:p>
            <a:pPr lvl="1"/>
            <a:r>
              <a:t>Spread throughout 1/3 of the African continent </a:t>
            </a:r>
          </a:p>
          <a:p>
            <a:pPr/>
            <a:r>
              <a:t>Most migrations involved small groups of people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664952"/>
            <a:ext cx="3911376" cy="8006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  <p:bldP build="whole" bldLvl="1" animBg="1" rev="0" advAuto="0" spid="14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antu Agricul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Bantu Agriculture</a:t>
            </a:r>
          </a:p>
        </p:txBody>
      </p:sp>
      <p:sp>
        <p:nvSpPr>
          <p:cNvPr id="147" name="Bantus produced a surplus of food…"/>
          <p:cNvSpPr txBox="1"/>
          <p:nvPr>
            <p:ph type="body" idx="1"/>
          </p:nvPr>
        </p:nvSpPr>
        <p:spPr>
          <a:xfrm>
            <a:off x="406400" y="2235200"/>
            <a:ext cx="7049294" cy="7315200"/>
          </a:xfrm>
          <a:prstGeom prst="rect">
            <a:avLst/>
          </a:prstGeom>
        </p:spPr>
        <p:txBody>
          <a:bodyPr/>
          <a:lstStyle/>
          <a:p>
            <a:pPr marL="343661" indent="-343661" defTabSz="479044">
              <a:spcBef>
                <a:spcPts val="3100"/>
              </a:spcBef>
              <a:defRPr sz="3280"/>
            </a:pPr>
            <a:r>
              <a:t>Bantus produced a surplus of food</a:t>
            </a:r>
          </a:p>
          <a:p>
            <a:pPr lvl="1" marL="687323" indent="-343661" defTabSz="479044">
              <a:spcBef>
                <a:spcPts val="3100"/>
              </a:spcBef>
              <a:defRPr sz="3280"/>
            </a:pPr>
            <a:r>
              <a:t>Yams, millet, sorghum</a:t>
            </a:r>
          </a:p>
          <a:p>
            <a:pPr lvl="1" marL="687323" indent="-343661" defTabSz="479044">
              <a:spcBef>
                <a:spcPts val="3100"/>
              </a:spcBef>
              <a:defRPr sz="3280"/>
            </a:pPr>
            <a:r>
              <a:t>Forced the Bantus to expand</a:t>
            </a:r>
          </a:p>
          <a:p>
            <a:pPr marL="343661" indent="-343661" defTabSz="479044">
              <a:spcBef>
                <a:spcPts val="3100"/>
              </a:spcBef>
              <a:defRPr sz="3280"/>
            </a:pPr>
            <a:r>
              <a:t>300 - 500 B.C.E.</a:t>
            </a:r>
          </a:p>
          <a:p>
            <a:pPr lvl="1" marL="687323" indent="-343661" defTabSz="479044">
              <a:spcBef>
                <a:spcPts val="3100"/>
              </a:spcBef>
              <a:defRPr sz="3280"/>
            </a:pPr>
            <a:r>
              <a:t>Bananas were introduced from Indonesia</a:t>
            </a:r>
          </a:p>
          <a:p>
            <a:pPr lvl="2" marL="1030986" indent="-343661" defTabSz="479044">
              <a:spcBef>
                <a:spcPts val="3100"/>
              </a:spcBef>
              <a:defRPr sz="3280"/>
            </a:pPr>
            <a:r>
              <a:t>Increase in population</a:t>
            </a:r>
          </a:p>
          <a:p>
            <a:pPr lvl="2" marL="1030986" indent="-343661" defTabSz="479044">
              <a:spcBef>
                <a:spcPts val="3100"/>
              </a:spcBef>
              <a:defRPr sz="3280"/>
            </a:pPr>
            <a:r>
              <a:t>Bantus could move to land that did not allow for the cultivation of yams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00" y="2355850"/>
            <a:ext cx="3548877" cy="3048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5303" y="6464300"/>
            <a:ext cx="4308270" cy="2467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p" bldLvl="5" animBg="1" rev="0" advAuto="0" spid="1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antu Technolo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Bantu Technology</a:t>
            </a:r>
          </a:p>
        </p:txBody>
      </p:sp>
      <p:sp>
        <p:nvSpPr>
          <p:cNvPr id="152" name="500 B.C.E. - iron tools and weapons allowed them to clear land and be successful in battle…"/>
          <p:cNvSpPr txBox="1"/>
          <p:nvPr>
            <p:ph type="body" idx="1"/>
          </p:nvPr>
        </p:nvSpPr>
        <p:spPr>
          <a:xfrm>
            <a:off x="406400" y="2235200"/>
            <a:ext cx="7049294" cy="7315200"/>
          </a:xfrm>
          <a:prstGeom prst="rect">
            <a:avLst/>
          </a:prstGeom>
        </p:spPr>
        <p:txBody>
          <a:bodyPr/>
          <a:lstStyle/>
          <a:p>
            <a:pPr/>
            <a:r>
              <a:t>500 B.C.E. - iron tools and weapons allowed them to clear land and be successful in battle</a:t>
            </a:r>
          </a:p>
          <a:p>
            <a:pPr lvl="1"/>
            <a:r>
              <a:t>Think of environmental impacts</a:t>
            </a:r>
          </a:p>
          <a:p>
            <a:pPr/>
            <a:r>
              <a:t>Canoes allowed them to travel on rivers in Africa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antu Socie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Bantu Societies</a:t>
            </a:r>
          </a:p>
        </p:txBody>
      </p:sp>
      <p:sp>
        <p:nvSpPr>
          <p:cNvPr id="155" name="2000 B.C.E. - Bantus reached East Africa…"/>
          <p:cNvSpPr txBox="1"/>
          <p:nvPr>
            <p:ph type="body" idx="1"/>
          </p:nvPr>
        </p:nvSpPr>
        <p:spPr>
          <a:xfrm>
            <a:off x="406400" y="2235200"/>
            <a:ext cx="7049294" cy="7315200"/>
          </a:xfrm>
          <a:prstGeom prst="rect">
            <a:avLst/>
          </a:prstGeom>
        </p:spPr>
        <p:txBody>
          <a:bodyPr/>
          <a:lstStyle/>
          <a:p>
            <a:pPr marL="381381" indent="-381381" defTabSz="531622">
              <a:spcBef>
                <a:spcPts val="3400"/>
              </a:spcBef>
              <a:defRPr sz="3640"/>
            </a:pPr>
            <a:r>
              <a:t>2000 B.C.E. - Bantus reached East Africa</a:t>
            </a:r>
          </a:p>
          <a:p>
            <a:pPr lvl="1" marL="762762" indent="-381381" defTabSz="531622">
              <a:spcBef>
                <a:spcPts val="3400"/>
              </a:spcBef>
              <a:defRPr sz="3640"/>
            </a:pPr>
            <a:r>
              <a:t>Began raising sheep and cattle</a:t>
            </a:r>
          </a:p>
          <a:p>
            <a:pPr marL="381381" indent="-381381" defTabSz="531622">
              <a:spcBef>
                <a:spcPts val="3400"/>
              </a:spcBef>
              <a:defRPr sz="3640"/>
            </a:pPr>
            <a:r>
              <a:t>400 C.E.</a:t>
            </a:r>
          </a:p>
          <a:p>
            <a:pPr lvl="1" marL="762762" indent="-381381" defTabSz="531622">
              <a:spcBef>
                <a:spcPts val="3400"/>
              </a:spcBef>
              <a:defRPr sz="3640"/>
            </a:pPr>
            <a:r>
              <a:t>Bantu speaking people arrived in South Africa - end of migration</a:t>
            </a:r>
          </a:p>
          <a:p>
            <a:pPr marL="381381" indent="-381381" defTabSz="531622">
              <a:spcBef>
                <a:spcPts val="3400"/>
              </a:spcBef>
              <a:defRPr sz="3640"/>
            </a:pPr>
            <a:r>
              <a:t>Societies were often matrilineal</a:t>
            </a:r>
          </a:p>
          <a:p>
            <a:pPr lvl="1" marL="762762" indent="-381381" defTabSz="531622">
              <a:spcBef>
                <a:spcPts val="3400"/>
              </a:spcBef>
              <a:defRPr sz="3640"/>
            </a:pPr>
            <a:r>
              <a:t>Trace ancestry through their mothers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664952"/>
            <a:ext cx="3911376" cy="8006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  <p:bldP build="whole" bldLvl="1" animBg="1" rev="0" advAuto="0" spid="15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antu Religion &amp; Ar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Bantu Religion &amp; Arts</a:t>
            </a:r>
          </a:p>
        </p:txBody>
      </p:sp>
      <p:sp>
        <p:nvSpPr>
          <p:cNvPr id="159" name="Many believed one God created the world that was inhabited by many spirits…"/>
          <p:cNvSpPr txBox="1"/>
          <p:nvPr>
            <p:ph type="body" idx="1"/>
          </p:nvPr>
        </p:nvSpPr>
        <p:spPr>
          <a:xfrm>
            <a:off x="406400" y="2235200"/>
            <a:ext cx="7049294" cy="7315200"/>
          </a:xfrm>
          <a:prstGeom prst="rect">
            <a:avLst/>
          </a:prstGeom>
        </p:spPr>
        <p:txBody>
          <a:bodyPr/>
          <a:lstStyle/>
          <a:p>
            <a:pPr/>
            <a:r>
              <a:t>Many believed one God created the world that was inhabited by many spirits</a:t>
            </a:r>
          </a:p>
          <a:p>
            <a:pPr/>
            <a:r>
              <a:t>Ancestor veneration</a:t>
            </a:r>
          </a:p>
          <a:p>
            <a:pPr/>
            <a:r>
              <a:t>Masks and figures often represented dead ancestors 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8850" y="4876800"/>
            <a:ext cx="54483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  <p:bldP build="whole" bldLvl="1" animBg="1" rev="0" advAuto="0" spid="16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3" name="Where did the Bantu originate?…"/>
          <p:cNvSpPr txBox="1"/>
          <p:nvPr>
            <p:ph type="body" idx="1"/>
          </p:nvPr>
        </p:nvSpPr>
        <p:spPr>
          <a:xfrm>
            <a:off x="406400" y="2235200"/>
            <a:ext cx="7049294" cy="7315200"/>
          </a:xfrm>
          <a:prstGeom prst="rect">
            <a:avLst/>
          </a:prstGeom>
        </p:spPr>
        <p:txBody>
          <a:bodyPr/>
          <a:lstStyle/>
          <a:p>
            <a:pPr/>
            <a:r>
              <a:t>Where did the Bantu originate?</a:t>
            </a:r>
          </a:p>
          <a:p>
            <a:pPr/>
            <a:r>
              <a:t>Why did they migrate?</a:t>
            </a:r>
          </a:p>
          <a:p>
            <a:pPr/>
            <a:r>
              <a:t>New technologies and crops?</a:t>
            </a:r>
          </a:p>
          <a:p>
            <a:pPr/>
            <a:r>
              <a:t>How did they transform Africa as they migrated?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ee You Back Here For Video #23: West &amp; East Africa Kingdo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#23: West &amp; East Africa Kingdoms</a:t>
            </a:r>
          </a:p>
        </p:txBody>
      </p:sp>
      <p:sp>
        <p:nvSpPr>
          <p:cNvPr id="166" name="Thanks for watching…"/>
          <p:cNvSpPr txBox="1"/>
          <p:nvPr>
            <p:ph type="body" idx="1"/>
          </p:nvPr>
        </p:nvSpPr>
        <p:spPr>
          <a:xfrm>
            <a:off x="406400" y="2235200"/>
            <a:ext cx="7049294" cy="7315200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700" y="3213100"/>
            <a:ext cx="4318000" cy="535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