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Video #20: Islam, Part I (Key Concepts 3.1, III, A, 3.2, I, B, 3.3, III, D)"/>
          <p:cNvSpPr txBox="1"/>
          <p:nvPr>
            <p:ph type="ctrTitle"/>
          </p:nvPr>
        </p:nvSpPr>
        <p:spPr>
          <a:xfrm>
            <a:off x="615950" y="546100"/>
            <a:ext cx="11772900" cy="2267347"/>
          </a:xfrm>
          <a:prstGeom prst="rect">
            <a:avLst/>
          </a:prstGeom>
        </p:spPr>
        <p:txBody>
          <a:bodyPr/>
          <a:lstStyle>
            <a:lvl1pPr defTabSz="391414">
              <a:defRPr sz="4824"/>
            </a:lvl1pPr>
          </a:lstStyle>
          <a:p>
            <a:pPr/>
            <a:r>
              <a:t>AP World Review: Video #20: Islam, Part I (Key Concepts 3.1, III, A, 3.2, I, B, 3.3, III, D)</a:t>
            </a:r>
          </a:p>
        </p:txBody>
      </p:sp>
      <p:sp>
        <p:nvSpPr>
          <p:cNvPr id="120" name="Everything You Need To Know About Islam To Succeed In AP World"/>
          <p:cNvSpPr txBox="1"/>
          <p:nvPr>
            <p:ph type="subTitle" sz="quarter" idx="1"/>
          </p:nvPr>
        </p:nvSpPr>
        <p:spPr>
          <a:xfrm>
            <a:off x="1270000" y="2698750"/>
            <a:ext cx="10464800" cy="1460500"/>
          </a:xfrm>
          <a:prstGeom prst="rect">
            <a:avLst/>
          </a:prstGeom>
        </p:spPr>
        <p:txBody>
          <a:bodyPr/>
          <a:lstStyle>
            <a:lvl1pPr defTabSz="560831">
              <a:defRPr sz="3455"/>
            </a:lvl1pPr>
          </a:lstStyle>
          <a:p>
            <a:pPr/>
            <a:r>
              <a:t>Everything You Need To Know About Islam To Succeed In AP World</a:t>
            </a:r>
          </a:p>
        </p:txBody>
      </p:sp>
      <p:sp>
        <p:nvSpPr>
          <p:cNvPr id="121" name="www.APWorldReview.com"/>
          <p:cNvSpPr txBox="1"/>
          <p:nvPr/>
        </p:nvSpPr>
        <p:spPr>
          <a:xfrm>
            <a:off x="3878188" y="8356600"/>
            <a:ext cx="5248425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22" name="AP WORLD logo.pdf" descr="AP WORLD log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0522" y="4217832"/>
            <a:ext cx="3283756" cy="4080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ia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Shia</a:t>
            </a:r>
          </a:p>
        </p:txBody>
      </p:sp>
      <p:sp>
        <p:nvSpPr>
          <p:cNvPr id="154" name="Most Muslims are members of Sunni Islam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Most Muslims are members of Sunni Islam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Shia Muslims emerged as a result over the selection of caliphs</a:t>
            </a:r>
          </a:p>
          <a:p>
            <a:pPr lvl="1" marL="714247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Shia supported Ali and his decedents as caliphs</a:t>
            </a:r>
          </a:p>
          <a:p>
            <a:pPr lvl="2" marL="1071372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Cousin and son-in-law of Muhammad</a:t>
            </a:r>
          </a:p>
          <a:p>
            <a:pPr lvl="2" marL="1071372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Ali eventually served as the 4th caliph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xpansion Of Islam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Expansion Of Islam</a:t>
            </a:r>
          </a:p>
        </p:txBody>
      </p:sp>
      <p:sp>
        <p:nvSpPr>
          <p:cNvPr id="157" name="Islamic armies expanded beyond Arabia after Muhammad’s death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338328" indent="-338328" defTabSz="420624">
              <a:spcBef>
                <a:spcPts val="2100"/>
              </a:spcBef>
              <a:buBlip>
                <a:blip r:embed="rId2"/>
              </a:buBlip>
              <a:defRPr sz="2736"/>
            </a:pPr>
            <a:r>
              <a:t>Islamic armies expanded beyond Arabia after Muhammad’s death</a:t>
            </a:r>
          </a:p>
          <a:p>
            <a:pPr marL="338328" indent="-338328" defTabSz="420624">
              <a:spcBef>
                <a:spcPts val="2100"/>
              </a:spcBef>
              <a:buBlip>
                <a:blip r:embed="rId2"/>
              </a:buBlip>
              <a:defRPr sz="2736"/>
            </a:pPr>
            <a:r>
              <a:t>633 C.E. - 637 C.E.:</a:t>
            </a:r>
          </a:p>
          <a:p>
            <a:pPr lvl="1" marL="676656" indent="-338328" defTabSz="420624">
              <a:spcBef>
                <a:spcPts val="2100"/>
              </a:spcBef>
              <a:buBlip>
                <a:blip r:embed="rId2"/>
              </a:buBlip>
              <a:defRPr sz="2736"/>
            </a:pPr>
            <a:r>
              <a:t>Conquered Byzantine Syria, Palestine, and Mesopotamia</a:t>
            </a:r>
          </a:p>
          <a:p>
            <a:pPr marL="338328" indent="-338328" defTabSz="420624">
              <a:spcBef>
                <a:spcPts val="2100"/>
              </a:spcBef>
              <a:buBlip>
                <a:blip r:embed="rId2"/>
              </a:buBlip>
              <a:defRPr sz="2736"/>
            </a:pPr>
            <a:r>
              <a:t>640s:</a:t>
            </a:r>
          </a:p>
          <a:p>
            <a:pPr lvl="1" marL="676656" indent="-338328" defTabSz="420624">
              <a:spcBef>
                <a:spcPts val="2100"/>
              </a:spcBef>
              <a:buBlip>
                <a:blip r:embed="rId2"/>
              </a:buBlip>
              <a:defRPr sz="2736"/>
            </a:pPr>
            <a:r>
              <a:t>Conquered Egypt</a:t>
            </a:r>
          </a:p>
          <a:p>
            <a:pPr marL="338328" indent="-338328" defTabSz="420624">
              <a:spcBef>
                <a:spcPts val="2100"/>
              </a:spcBef>
              <a:buBlip>
                <a:blip r:embed="rId2"/>
              </a:buBlip>
              <a:defRPr sz="2736"/>
            </a:pPr>
            <a:r>
              <a:t>711 - 718:</a:t>
            </a:r>
          </a:p>
          <a:p>
            <a:pPr lvl="1" marL="676656" indent="-338328" defTabSz="420624">
              <a:spcBef>
                <a:spcPts val="2100"/>
              </a:spcBef>
              <a:buBlip>
                <a:blip r:embed="rId2"/>
              </a:buBlip>
              <a:defRPr sz="2736"/>
            </a:pPr>
            <a:r>
              <a:t>Northwest Africa and Iberian peninsula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slamic Dynasties - Umayyad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Islamic Dynasties - Umayyad</a:t>
            </a:r>
          </a:p>
        </p:txBody>
      </p:sp>
      <p:sp>
        <p:nvSpPr>
          <p:cNvPr id="160" name="Established there capital at Damascus, Syria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Established there capital at Damascus, Syria</a:t>
            </a:r>
          </a:p>
          <a:p>
            <a:pPr marL="418211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Ruled dar al-Islam as conquerors</a:t>
            </a:r>
          </a:p>
          <a:p>
            <a:pPr marL="418211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Empire also included Christians, Jews, Zoroastrians, and Buddhists</a:t>
            </a:r>
          </a:p>
          <a:p>
            <a:pPr lvl="1" marL="836422" indent="-418211" defTabSz="519937">
              <a:spcBef>
                <a:spcPts val="2600"/>
              </a:spcBef>
              <a:buBlip>
                <a:blip r:embed="rId2"/>
              </a:buBlip>
              <a:defRPr sz="3382"/>
            </a:pPr>
            <a:r>
              <a:t>These people could practice their religion if they paid a tax, jizya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7579" y="3226643"/>
            <a:ext cx="5658057" cy="3446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slamic Dynasties - Abbasid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Islamic Dynasties - Abbasid</a:t>
            </a:r>
          </a:p>
        </p:txBody>
      </p:sp>
      <p:sp>
        <p:nvSpPr>
          <p:cNvPr id="164" name="Abu al-Abbas, a descendent of Muhammad’s uncle led a rebellion against the Umayyad Dynasty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277240" indent="-277240" defTabSz="344677">
              <a:spcBef>
                <a:spcPts val="1700"/>
              </a:spcBef>
              <a:buBlip>
                <a:blip r:embed="rId2"/>
              </a:buBlip>
              <a:defRPr sz="2241"/>
            </a:pPr>
            <a:r>
              <a:t>Abu al-Abbas, a descendent of Muhammad’s uncle led a rebellion against the Umayyad Dynasty</a:t>
            </a:r>
          </a:p>
          <a:p>
            <a:pPr lvl="1" marL="554481" indent="-277240" defTabSz="344677">
              <a:spcBef>
                <a:spcPts val="1700"/>
              </a:spcBef>
              <a:buBlip>
                <a:blip r:embed="rId2"/>
              </a:buBlip>
              <a:defRPr sz="2241"/>
            </a:pPr>
            <a:r>
              <a:t>Ruled until 1258 C.E. when they were defeated by the Mongols</a:t>
            </a:r>
          </a:p>
          <a:p>
            <a:pPr marL="277240" indent="-277240" defTabSz="344677">
              <a:spcBef>
                <a:spcPts val="1700"/>
              </a:spcBef>
              <a:buBlip>
                <a:blip r:embed="rId2"/>
              </a:buBlip>
              <a:defRPr sz="2241"/>
            </a:pPr>
            <a:r>
              <a:t>Administration:</a:t>
            </a:r>
          </a:p>
          <a:p>
            <a:pPr lvl="1" marL="554481" indent="-277240" defTabSz="344677">
              <a:spcBef>
                <a:spcPts val="1700"/>
              </a:spcBef>
              <a:buBlip>
                <a:blip r:embed="rId2"/>
              </a:buBlip>
              <a:defRPr sz="2241"/>
            </a:pPr>
            <a:r>
              <a:t>Rulers built capital cities and made policies</a:t>
            </a:r>
          </a:p>
          <a:p>
            <a:pPr lvl="1" marL="554481" indent="-277240" defTabSz="344677">
              <a:spcBef>
                <a:spcPts val="1700"/>
              </a:spcBef>
              <a:buBlip>
                <a:blip r:embed="rId2"/>
              </a:buBlip>
              <a:defRPr sz="2241"/>
            </a:pPr>
            <a:r>
              <a:t>Regional governors ruled territories</a:t>
            </a:r>
          </a:p>
          <a:p>
            <a:pPr lvl="1" marL="554481" indent="-277240" defTabSz="344677">
              <a:spcBef>
                <a:spcPts val="1700"/>
              </a:spcBef>
              <a:buBlip>
                <a:blip r:embed="rId2"/>
              </a:buBlip>
              <a:defRPr sz="2241"/>
            </a:pPr>
            <a:r>
              <a:t>Baghdad was built as the capital of the dynasty</a:t>
            </a:r>
          </a:p>
          <a:p>
            <a:pPr lvl="2" marL="831722" indent="-277240" defTabSz="344677">
              <a:spcBef>
                <a:spcPts val="1700"/>
              </a:spcBef>
              <a:buBlip>
                <a:blip r:embed="rId2"/>
              </a:buBlip>
              <a:defRPr sz="2241"/>
            </a:pPr>
            <a:r>
              <a:t>Surrounded bu 3 walls</a:t>
            </a:r>
          </a:p>
          <a:p>
            <a:pPr lvl="1" marL="554481" indent="-277240" defTabSz="344677">
              <a:spcBef>
                <a:spcPts val="1700"/>
              </a:spcBef>
              <a:buBlip>
                <a:blip r:embed="rId2"/>
              </a:buBlip>
              <a:defRPr sz="2241"/>
            </a:pPr>
            <a:r>
              <a:t>Ulama (those with religious knowledge) and qadis (judges) settled disputes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3335" y="2081493"/>
            <a:ext cx="5614978" cy="3420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slamic Dynasties - Abbasid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Islamic Dynasties - Abbasid</a:t>
            </a:r>
          </a:p>
        </p:txBody>
      </p:sp>
      <p:sp>
        <p:nvSpPr>
          <p:cNvPr id="168" name="Harun al-Rashid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Harun al-Rashid</a:t>
            </a:r>
          </a:p>
          <a:p>
            <a:pPr lvl="1" marL="714247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Caliph under the Abbasid dynasty (786 - 809 C.E.)</a:t>
            </a:r>
          </a:p>
          <a:p>
            <a:pPr lvl="1" marL="714247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Baghdad became a center for banking, commerce, and industry during this time</a:t>
            </a:r>
          </a:p>
          <a:p>
            <a:pPr marL="357123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Decline of the Abbasid Dynasty:</a:t>
            </a:r>
          </a:p>
          <a:p>
            <a:pPr lvl="1" marL="714247" indent="-357123" defTabSz="443991">
              <a:spcBef>
                <a:spcPts val="2200"/>
              </a:spcBef>
              <a:buBlip>
                <a:blip r:embed="rId2"/>
              </a:buBlip>
              <a:defRPr sz="2888"/>
            </a:pPr>
            <a:r>
              <a:t>Governors stopped paying taxes and giving loyalty to the Abbasid empire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7075" y="3545963"/>
            <a:ext cx="5707751" cy="3580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p" bldLvl="5" animBg="1" rev="0" advAuto="0" spid="16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Quick Recap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2" name="Quran and Hadith…"/>
          <p:cNvSpPr txBox="1"/>
          <p:nvPr>
            <p:ph type="body" idx="1"/>
          </p:nvPr>
        </p:nvSpPr>
        <p:spPr>
          <a:xfrm>
            <a:off x="584199" y="2133600"/>
            <a:ext cx="11836402" cy="7084914"/>
          </a:xfrm>
          <a:prstGeom prst="rect">
            <a:avLst/>
          </a:prstGeom>
        </p:spPr>
        <p:txBody>
          <a:bodyPr/>
          <a:lstStyle/>
          <a:p>
            <a:pPr marL="437006" indent="-437006" defTabSz="543305">
              <a:spcBef>
                <a:spcPts val="2700"/>
              </a:spcBef>
              <a:buBlip>
                <a:blip r:embed="rId2"/>
              </a:buBlip>
              <a:defRPr sz="3534"/>
            </a:pPr>
            <a:r>
              <a:t>Quran and Hadith</a:t>
            </a:r>
          </a:p>
          <a:p>
            <a:pPr marL="437006" indent="-437006" defTabSz="543305">
              <a:spcBef>
                <a:spcPts val="2700"/>
              </a:spcBef>
              <a:buBlip>
                <a:blip r:embed="rId2"/>
              </a:buBlip>
              <a:defRPr sz="3534"/>
            </a:pPr>
            <a:r>
              <a:t>Muhammad’s migration to Medina and back to Mecca</a:t>
            </a:r>
          </a:p>
          <a:p>
            <a:pPr marL="437006" indent="-437006" defTabSz="543305">
              <a:spcBef>
                <a:spcPts val="2700"/>
              </a:spcBef>
              <a:buBlip>
                <a:blip r:embed="rId2"/>
              </a:buBlip>
              <a:defRPr sz="3534"/>
            </a:pPr>
            <a:r>
              <a:t>5 Pillars of Islam</a:t>
            </a:r>
          </a:p>
          <a:p>
            <a:pPr marL="437006" indent="-437006" defTabSz="543305">
              <a:spcBef>
                <a:spcPts val="2700"/>
              </a:spcBef>
              <a:buBlip>
                <a:blip r:embed="rId2"/>
              </a:buBlip>
              <a:defRPr sz="3534"/>
            </a:pPr>
            <a:r>
              <a:t>Caliphs</a:t>
            </a:r>
          </a:p>
          <a:p>
            <a:pPr marL="437006" indent="-437006" defTabSz="543305">
              <a:spcBef>
                <a:spcPts val="2700"/>
              </a:spcBef>
              <a:buBlip>
                <a:blip r:embed="rId2"/>
              </a:buBlip>
              <a:defRPr sz="3534"/>
            </a:pPr>
            <a:r>
              <a:t>Shia vs. Sunni Muslims</a:t>
            </a:r>
          </a:p>
          <a:p>
            <a:pPr marL="437006" indent="-437006" defTabSz="543305">
              <a:spcBef>
                <a:spcPts val="2700"/>
              </a:spcBef>
              <a:buBlip>
                <a:blip r:embed="rId2"/>
              </a:buBlip>
              <a:defRPr sz="3534"/>
            </a:pPr>
            <a:r>
              <a:t>Umayyad Dynasty</a:t>
            </a:r>
          </a:p>
          <a:p>
            <a:pPr marL="437006" indent="-437006" defTabSz="543305">
              <a:spcBef>
                <a:spcPts val="2700"/>
              </a:spcBef>
              <a:buBlip>
                <a:blip r:embed="rId2"/>
              </a:buBlip>
              <a:defRPr sz="3534"/>
            </a:pPr>
            <a:r>
              <a:t>Abbasid Dynasty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ee You Back Here For Video #21: Islam, Part I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5112"/>
            </a:lvl1pPr>
          </a:lstStyle>
          <a:p>
            <a:pPr/>
            <a:r>
              <a:t>See You Back Here For Video #21: Islam, Part II</a:t>
            </a:r>
          </a:p>
        </p:txBody>
      </p:sp>
      <p:sp>
        <p:nvSpPr>
          <p:cNvPr id="175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76" name="AP WORLD logo.pdf" descr="AP WORLD log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8034" y="3141605"/>
            <a:ext cx="4029732" cy="5007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uhammad’s Early Life"/>
          <p:cNvSpPr txBox="1"/>
          <p:nvPr>
            <p:ph type="title"/>
          </p:nvPr>
        </p:nvSpPr>
        <p:spPr>
          <a:xfrm>
            <a:off x="584199" y="457200"/>
            <a:ext cx="11836402" cy="1632546"/>
          </a:xfrm>
          <a:prstGeom prst="rect">
            <a:avLst/>
          </a:prstGeom>
        </p:spPr>
        <p:txBody>
          <a:bodyPr/>
          <a:lstStyle/>
          <a:p>
            <a:pPr/>
            <a:r>
              <a:t>Muhammad’s Early Life</a:t>
            </a:r>
          </a:p>
        </p:txBody>
      </p:sp>
      <p:sp>
        <p:nvSpPr>
          <p:cNvPr id="125" name="Muhammad was born around 570 C.E.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Muhammad was born around 570 C.E. </a:t>
            </a:r>
          </a:p>
          <a:p>
            <a:pPr lvl="1" marL="695452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By age 30 he was a merchant and married</a:t>
            </a:r>
          </a:p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610 C.E. he received revelations from Allah through the archangel Gabriel</a:t>
            </a:r>
          </a:p>
          <a:p>
            <a:pPr lvl="1" marL="695452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God in Arabic is Allah</a:t>
            </a:r>
          </a:p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Muhammad was a prophet of Allah, the final prophet</a:t>
            </a:r>
          </a:p>
          <a:p>
            <a:pPr marL="347726" indent="-347726" defTabSz="432308">
              <a:spcBef>
                <a:spcPts val="2200"/>
              </a:spcBef>
              <a:buBlip>
                <a:blip r:embed="rId2"/>
              </a:buBlip>
              <a:defRPr sz="2812"/>
            </a:pPr>
            <a:r>
              <a:t>By 620 C.E., people of Mecca began to follow Muhammad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2327" y="3618041"/>
            <a:ext cx="5483701" cy="2517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he Quran And Hadith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The Quran And Hadith</a:t>
            </a:r>
          </a:p>
        </p:txBody>
      </p:sp>
      <p:sp>
        <p:nvSpPr>
          <p:cNvPr id="129" name="The Quran: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314833" indent="-314833" defTabSz="391414">
              <a:spcBef>
                <a:spcPts val="2000"/>
              </a:spcBef>
              <a:buBlip>
                <a:blip r:embed="rId2"/>
              </a:buBlip>
              <a:defRPr sz="2546"/>
            </a:pPr>
            <a:r>
              <a:t>The Quran:</a:t>
            </a:r>
          </a:p>
          <a:p>
            <a:pPr lvl="1" marL="629666" indent="-314833" defTabSz="391414">
              <a:spcBef>
                <a:spcPts val="2000"/>
              </a:spcBef>
              <a:buBlip>
                <a:blip r:embed="rId2"/>
              </a:buBlip>
              <a:defRPr sz="2546"/>
            </a:pPr>
            <a:r>
              <a:t>The holy book of Islam</a:t>
            </a:r>
          </a:p>
          <a:p>
            <a:pPr lvl="1" marL="629666" indent="-314833" defTabSz="391414">
              <a:spcBef>
                <a:spcPts val="2000"/>
              </a:spcBef>
              <a:buBlip>
                <a:blip r:embed="rId2"/>
              </a:buBlip>
              <a:defRPr sz="2546"/>
            </a:pPr>
            <a:r>
              <a:t>Written texts of Muhammad’s teachings</a:t>
            </a:r>
          </a:p>
          <a:p>
            <a:pPr lvl="2" marL="944499" indent="-314833" defTabSz="391414">
              <a:spcBef>
                <a:spcPts val="2000"/>
              </a:spcBef>
              <a:buBlip>
                <a:blip r:embed="rId2"/>
              </a:buBlip>
              <a:defRPr sz="2546"/>
            </a:pPr>
            <a:r>
              <a:t>“Definitive authority for Islamic religious doctrine and social organization”</a:t>
            </a:r>
          </a:p>
          <a:p>
            <a:pPr marL="314833" indent="-314833" defTabSz="391414">
              <a:spcBef>
                <a:spcPts val="2000"/>
              </a:spcBef>
              <a:buBlip>
                <a:blip r:embed="rId2"/>
              </a:buBlip>
              <a:defRPr sz="2546"/>
            </a:pPr>
            <a:r>
              <a:t>Hadith:</a:t>
            </a:r>
          </a:p>
          <a:p>
            <a:pPr lvl="1" marL="629666" indent="-314833" defTabSz="391414">
              <a:spcBef>
                <a:spcPts val="2000"/>
              </a:spcBef>
              <a:buBlip>
                <a:blip r:embed="rId2"/>
              </a:buBlip>
              <a:defRPr sz="2546"/>
            </a:pPr>
            <a:r>
              <a:t>Sayings attributed to Muhammad and descriptions of his deeds</a:t>
            </a:r>
          </a:p>
          <a:p>
            <a:pPr lvl="1" marL="629666" indent="-314833" defTabSz="391414">
              <a:spcBef>
                <a:spcPts val="2000"/>
              </a:spcBef>
              <a:buBlip>
                <a:blip r:embed="rId2"/>
              </a:buBlip>
              <a:defRPr sz="2546"/>
            </a:pPr>
            <a:r>
              <a:t>Many collections emerged centuries after his death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7396" y="3772928"/>
            <a:ext cx="3316058" cy="3806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  <p:bldP build="whole" bldLvl="1" animBg="1" rev="0" advAuto="0" spid="13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igration To Medina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Migration To Medina</a:t>
            </a:r>
          </a:p>
        </p:txBody>
      </p:sp>
      <p:sp>
        <p:nvSpPr>
          <p:cNvPr id="133" name="Muhammad’s teachings ran counter to those in Mecca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333628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Muhammad’s teachings ran counter to those in Mecca</a:t>
            </a:r>
          </a:p>
          <a:p>
            <a:pPr lvl="1" marL="667257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Muhammad stated that Allah was the only god</a:t>
            </a:r>
          </a:p>
          <a:p>
            <a:pPr lvl="1" marL="667257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Many Arabs were polytheistic</a:t>
            </a:r>
          </a:p>
          <a:p>
            <a:pPr lvl="1" marL="667257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Muhammad also spoke against idolatry </a:t>
            </a:r>
          </a:p>
          <a:p>
            <a:pPr marL="333628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Muhammad fled to Yathrib, renamed Medina in 622 C.E.</a:t>
            </a:r>
          </a:p>
          <a:p>
            <a:pPr lvl="1" marL="667257" indent="-333628" defTabSz="414781">
              <a:spcBef>
                <a:spcPts val="2100"/>
              </a:spcBef>
              <a:buBlip>
                <a:blip r:embed="rId2"/>
              </a:buBlip>
              <a:defRPr sz="2698"/>
            </a:pPr>
            <a:r>
              <a:t>This is known as the Hijra and marks the beginning of the Islamic Calendar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1929" y="2832100"/>
            <a:ext cx="5080001" cy="408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  <p:bldP build="whole" bldLvl="1" animBg="1" rev="0" advAuto="0" spid="1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 Umma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The Umma</a:t>
            </a:r>
          </a:p>
        </p:txBody>
      </p:sp>
      <p:sp>
        <p:nvSpPr>
          <p:cNvPr id="137" name="Muhammad organized his followers in Medina into a community called the umma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Muhammad organized his followers in Medina into a community called the umma</a:t>
            </a:r>
          </a:p>
          <a:p>
            <a:pPr lvl="1">
              <a:buBlip>
                <a:blip r:embed="rId2"/>
              </a:buBlip>
            </a:pPr>
            <a:r>
              <a:t>Followed a legal and social code</a:t>
            </a:r>
          </a:p>
          <a:p>
            <a:pPr>
              <a:buBlip>
                <a:blip r:embed="rId2"/>
              </a:buBlip>
            </a:pPr>
            <a:r>
              <a:t>Focused on providing for those less fortunate (one of the 5 Pillars of Islam)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urn To Mecca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Return To Mecca</a:t>
            </a:r>
          </a:p>
        </p:txBody>
      </p:sp>
      <p:sp>
        <p:nvSpPr>
          <p:cNvPr id="140" name="630 C.E. Muhammad and his followers conquered the city of Mecca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366521" indent="-366521" defTabSz="455675">
              <a:spcBef>
                <a:spcPts val="2300"/>
              </a:spcBef>
              <a:buBlip>
                <a:blip r:embed="rId2"/>
              </a:buBlip>
              <a:defRPr sz="2964"/>
            </a:pPr>
            <a:r>
              <a:t>630 C.E. Muhammad and his followers conquered the city of Mecca</a:t>
            </a:r>
          </a:p>
          <a:p>
            <a:pPr lvl="1" marL="733043" indent="-366521" defTabSz="455675">
              <a:spcBef>
                <a:spcPts val="2300"/>
              </a:spcBef>
              <a:buBlip>
                <a:blip r:embed="rId2"/>
              </a:buBlip>
              <a:defRPr sz="2964"/>
            </a:pPr>
            <a:r>
              <a:t>Built mosques, destroyed pagan shrines</a:t>
            </a:r>
          </a:p>
          <a:p>
            <a:pPr lvl="1" marL="733043" indent="-366521" defTabSz="455675">
              <a:spcBef>
                <a:spcPts val="2300"/>
              </a:spcBef>
              <a:buBlip>
                <a:blip r:embed="rId2"/>
              </a:buBlip>
              <a:defRPr sz="2964"/>
            </a:pPr>
            <a:r>
              <a:t>The only building that survived was the Ka’ba </a:t>
            </a:r>
          </a:p>
          <a:p>
            <a:pPr lvl="2" marL="1099565" indent="-366521" defTabSz="455675">
              <a:spcBef>
                <a:spcPts val="2300"/>
              </a:spcBef>
              <a:buBlip>
                <a:blip r:embed="rId2"/>
              </a:buBlip>
              <a:defRPr sz="2964"/>
            </a:pPr>
            <a:r>
              <a:t>632 C.E. Muhammad led the first pilgrimage to the Ka’ba, known as the hajj (Another of the 5 Pillars of Islam)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4614" y="3254011"/>
            <a:ext cx="5265504" cy="3716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he 5 Pillars Of Islam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The 5 Pillars Of Islam </a:t>
            </a:r>
          </a:p>
        </p:txBody>
      </p:sp>
      <p:sp>
        <p:nvSpPr>
          <p:cNvPr id="144" name="Muslims must acknowledge Allah as the only god and Muhammad was his prophet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194310" indent="-194310" defTabSz="496570">
              <a:spcBef>
                <a:spcPts val="2500"/>
              </a:spcBef>
              <a:buSzPct val="100000"/>
              <a:buAutoNum type="arabicPeriod" startAt="1"/>
              <a:defRPr sz="3230"/>
            </a:pPr>
            <a:r>
              <a:t>Muslims must acknowledge Allah as the only god and Muhammad was his prophet</a:t>
            </a:r>
          </a:p>
          <a:p>
            <a:pPr marL="194310" indent="-194310" defTabSz="496570">
              <a:spcBef>
                <a:spcPts val="2500"/>
              </a:spcBef>
              <a:buSzPct val="100000"/>
              <a:buAutoNum type="arabicPeriod" startAt="1"/>
              <a:defRPr sz="3230"/>
            </a:pPr>
            <a:r>
              <a:t>Pray to Allah while facing Mecca</a:t>
            </a:r>
          </a:p>
          <a:p>
            <a:pPr marL="194310" indent="-194310" defTabSz="496570">
              <a:spcBef>
                <a:spcPts val="2500"/>
              </a:spcBef>
              <a:buSzPct val="100000"/>
              <a:buAutoNum type="arabicPeriod" startAt="1"/>
              <a:defRPr sz="3230"/>
            </a:pPr>
            <a:r>
              <a:t>Fast during daylight during  the month of Ramadan</a:t>
            </a:r>
          </a:p>
          <a:p>
            <a:pPr marL="194310" indent="-194310" defTabSz="496570">
              <a:spcBef>
                <a:spcPts val="2500"/>
              </a:spcBef>
              <a:buSzPct val="100000"/>
              <a:buAutoNum type="arabicPeriod" startAt="1"/>
              <a:defRPr sz="3230"/>
            </a:pPr>
            <a:r>
              <a:t>Give alms to the poor</a:t>
            </a:r>
          </a:p>
          <a:p>
            <a:pPr marL="194310" indent="-194310" defTabSz="496570">
              <a:spcBef>
                <a:spcPts val="2500"/>
              </a:spcBef>
              <a:buSzPct val="100000"/>
              <a:buAutoNum type="arabicPeriod" startAt="1"/>
              <a:defRPr sz="3230"/>
            </a:pPr>
            <a:r>
              <a:t>Make a pilgrimage (hajj) to Mecca if financially and physically able to 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0087" y="2492031"/>
            <a:ext cx="6337931" cy="5166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Key Terms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Key Terms</a:t>
            </a:r>
          </a:p>
        </p:txBody>
      </p:sp>
      <p:sp>
        <p:nvSpPr>
          <p:cNvPr id="148" name="Jihad: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 marL="272541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Jihad:</a:t>
            </a:r>
          </a:p>
          <a:p>
            <a:pPr lvl="1" marL="545083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Means struggle</a:t>
            </a:r>
          </a:p>
          <a:p>
            <a:pPr lvl="2" marL="817625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Some interpret to combat vice and evil. some interpret to spread the word of Islam, some interpret to wage war against nonbelievers </a:t>
            </a:r>
          </a:p>
          <a:p>
            <a:pPr marL="272541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Sharia:</a:t>
            </a:r>
          </a:p>
          <a:p>
            <a:pPr lvl="1" marL="545083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Islamic holy law</a:t>
            </a:r>
          </a:p>
          <a:p>
            <a:pPr lvl="1" marL="545083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Inspired by the teachings and life of Muhammad</a:t>
            </a:r>
          </a:p>
          <a:p>
            <a:pPr marL="272541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Dar al-Islam:</a:t>
            </a:r>
          </a:p>
          <a:p>
            <a:pPr lvl="1" marL="545083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Home of Islam</a:t>
            </a:r>
          </a:p>
          <a:p>
            <a:pPr lvl="1" marL="545083" indent="-272541" defTabSz="338835">
              <a:spcBef>
                <a:spcPts val="1700"/>
              </a:spcBef>
              <a:buBlip>
                <a:blip r:embed="rId2"/>
              </a:buBlip>
              <a:defRPr sz="2204"/>
            </a:pPr>
            <a:r>
              <a:t>Countries where Muslims can practice their religion as the ruling sect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aliphs"/>
          <p:cNvSpPr txBox="1"/>
          <p:nvPr>
            <p:ph type="title"/>
          </p:nvPr>
        </p:nvSpPr>
        <p:spPr>
          <a:xfrm>
            <a:off x="584200" y="457200"/>
            <a:ext cx="11836400" cy="1632546"/>
          </a:xfrm>
          <a:prstGeom prst="rect">
            <a:avLst/>
          </a:prstGeom>
        </p:spPr>
        <p:txBody>
          <a:bodyPr/>
          <a:lstStyle/>
          <a:p>
            <a:pPr/>
            <a:r>
              <a:t>Caliphs</a:t>
            </a:r>
          </a:p>
        </p:txBody>
      </p:sp>
      <p:sp>
        <p:nvSpPr>
          <p:cNvPr id="151" name="After Muhammad, new Muslim leaders emerged, called Caliphs…"/>
          <p:cNvSpPr txBox="1"/>
          <p:nvPr>
            <p:ph type="body" sz="half" idx="1"/>
          </p:nvPr>
        </p:nvSpPr>
        <p:spPr>
          <a:xfrm>
            <a:off x="584200" y="2133600"/>
            <a:ext cx="6812558" cy="708491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After Muhammad, new Muslim leaders emerged, called Caliphs</a:t>
            </a:r>
          </a:p>
          <a:p>
            <a:pPr lvl="1">
              <a:buBlip>
                <a:blip r:embed="rId2"/>
              </a:buBlip>
            </a:pPr>
            <a:r>
              <a:t>Head of Islamic community and religious leader</a:t>
            </a:r>
          </a:p>
          <a:p>
            <a:pPr>
              <a:buBlip>
                <a:blip r:embed="rId2"/>
              </a:buBlip>
            </a:pPr>
            <a:r>
              <a:t>1st Caliph - Abu Bakr, Muhammad’s father-in-law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