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http://www.APWorldReview.com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 World Review: Period 1 In 15 Minutes!"/>
          <p:cNvSpPr txBox="1"/>
          <p:nvPr>
            <p:ph type="ctrTitle"/>
          </p:nvPr>
        </p:nvSpPr>
        <p:spPr>
          <a:xfrm>
            <a:off x="82351" y="-101600"/>
            <a:ext cx="12747229" cy="2152055"/>
          </a:xfrm>
          <a:prstGeom prst="rect">
            <a:avLst/>
          </a:prstGeom>
        </p:spPr>
        <p:txBody>
          <a:bodyPr/>
          <a:lstStyle>
            <a:lvl1pPr defTabSz="397763">
              <a:defRPr sz="6264"/>
            </a:lvl1pPr>
          </a:lstStyle>
          <a:p>
            <a:pPr/>
            <a:r>
              <a:t>AP World Review: Period 1 In 15 Minutes!</a:t>
            </a:r>
          </a:p>
        </p:txBody>
      </p:sp>
      <p:sp>
        <p:nvSpPr>
          <p:cNvPr id="120" name="Everything You Need To Know About Period 1 To Succeed In AP World"/>
          <p:cNvSpPr txBox="1"/>
          <p:nvPr>
            <p:ph type="subTitle" sz="quarter" idx="1"/>
          </p:nvPr>
        </p:nvSpPr>
        <p:spPr>
          <a:xfrm>
            <a:off x="128785" y="1828800"/>
            <a:ext cx="12747230" cy="16637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Period 1 To Succeed In AP World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3400" y="3365500"/>
            <a:ext cx="4318000" cy="5359400"/>
          </a:xfrm>
          <a:prstGeom prst="rect">
            <a:avLst/>
          </a:prstGeom>
          <a:ln w="88900">
            <a:miter lim="400000"/>
          </a:ln>
        </p:spPr>
      </p:pic>
      <p:sp>
        <p:nvSpPr>
          <p:cNvPr id="122" name="www.APWorldReview.com"/>
          <p:cNvSpPr txBox="1"/>
          <p:nvPr/>
        </p:nvSpPr>
        <p:spPr>
          <a:xfrm>
            <a:off x="2653522" y="8880836"/>
            <a:ext cx="7604887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www.APWorldReview.com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Early Societies &amp; Civilizations"/>
          <p:cNvSpPr txBox="1"/>
          <p:nvPr>
            <p:ph type="title"/>
          </p:nvPr>
        </p:nvSpPr>
        <p:spPr>
          <a:xfrm>
            <a:off x="31650" y="0"/>
            <a:ext cx="12941500" cy="1490762"/>
          </a:xfrm>
          <a:prstGeom prst="rect">
            <a:avLst/>
          </a:prstGeom>
        </p:spPr>
        <p:txBody>
          <a:bodyPr/>
          <a:lstStyle>
            <a:lvl1pPr defTabSz="365760">
              <a:defRPr sz="5760"/>
            </a:lvl1pPr>
          </a:lstStyle>
          <a:p>
            <a:pPr/>
            <a:r>
              <a:t>Early Societies &amp; Civilizations</a:t>
            </a:r>
          </a:p>
        </p:txBody>
      </p:sp>
      <p:sp>
        <p:nvSpPr>
          <p:cNvPr id="161" name="Shang:…"/>
          <p:cNvSpPr txBox="1"/>
          <p:nvPr>
            <p:ph type="body" idx="1"/>
          </p:nvPr>
        </p:nvSpPr>
        <p:spPr>
          <a:xfrm>
            <a:off x="25400" y="1574800"/>
            <a:ext cx="6993335" cy="8128000"/>
          </a:xfrm>
          <a:prstGeom prst="rect">
            <a:avLst/>
          </a:prstGeom>
        </p:spPr>
        <p:txBody>
          <a:bodyPr/>
          <a:lstStyle/>
          <a:p>
            <a:pPr marL="314325" indent="-314325" defTabSz="251460">
              <a:spcBef>
                <a:spcPts val="1900"/>
              </a:spcBef>
              <a:buBlip>
                <a:blip r:embed="rId2"/>
              </a:buBlip>
              <a:defRPr sz="1980"/>
            </a:pPr>
            <a:r>
              <a:t>Shang:</a:t>
            </a: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980"/>
            </a:pPr>
            <a:r>
              <a:t>Yellow River Valley</a:t>
            </a: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980"/>
            </a:pPr>
            <a:r>
              <a:t>Social classes</a:t>
            </a: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980"/>
            </a:pPr>
            <a:r>
              <a:t>Strong military</a:t>
            </a: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980"/>
            </a:pPr>
            <a:r>
              <a:t>Oracle bones</a:t>
            </a:r>
          </a:p>
          <a:p>
            <a:pPr marL="314325" indent="-314325" defTabSz="251460">
              <a:spcBef>
                <a:spcPts val="1900"/>
              </a:spcBef>
              <a:buBlip>
                <a:blip r:embed="rId2"/>
              </a:buBlip>
              <a:defRPr sz="1980"/>
            </a:pPr>
            <a:r>
              <a:t>Olmec:</a:t>
            </a: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980"/>
            </a:pPr>
            <a:r>
              <a:t>Present-day Mexico</a:t>
            </a: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980"/>
            </a:pPr>
            <a:r>
              <a:t>Agriculture</a:t>
            </a: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980"/>
            </a:pPr>
            <a:r>
              <a:t>Calendar and concept of 0</a:t>
            </a:r>
          </a:p>
          <a:p>
            <a:pPr marL="314325" indent="-314325" defTabSz="251460">
              <a:spcBef>
                <a:spcPts val="1900"/>
              </a:spcBef>
              <a:buBlip>
                <a:blip r:embed="rId2"/>
              </a:buBlip>
              <a:defRPr sz="1980"/>
            </a:pPr>
            <a:r>
              <a:t>Chavin:</a:t>
            </a: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980"/>
            </a:pPr>
            <a:r>
              <a:t>Andean South America</a:t>
            </a: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980"/>
            </a:pPr>
            <a:r>
              <a:t>Agriculture and llamas</a:t>
            </a: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980"/>
            </a:pPr>
            <a:r>
              <a:t>weak political structure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45650" y="1555750"/>
            <a:ext cx="2806700" cy="28829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41800" y="2641600"/>
            <a:ext cx="4521200" cy="36068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66050" y="4178300"/>
            <a:ext cx="4889500" cy="53086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4"/>
      <p:bldP build="p" bldLvl="5" animBg="1" rev="0" advAuto="0" spid="161" grpId="1"/>
      <p:bldP build="whole" bldLvl="1" animBg="1" rev="0" advAuto="0" spid="163" grpId="3"/>
      <p:bldP build="whole" bldLvl="1" animBg="1" rev="0" advAuto="0" spid="16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Emergence Of States"/>
          <p:cNvSpPr txBox="1"/>
          <p:nvPr>
            <p:ph type="title"/>
          </p:nvPr>
        </p:nvSpPr>
        <p:spPr>
          <a:xfrm>
            <a:off x="31650" y="0"/>
            <a:ext cx="12941500" cy="1490762"/>
          </a:xfrm>
          <a:prstGeom prst="rect">
            <a:avLst/>
          </a:prstGeom>
        </p:spPr>
        <p:txBody>
          <a:bodyPr/>
          <a:lstStyle/>
          <a:p>
            <a:pPr/>
            <a:r>
              <a:t>Emergence Of States</a:t>
            </a:r>
          </a:p>
        </p:txBody>
      </p:sp>
      <p:sp>
        <p:nvSpPr>
          <p:cNvPr id="167" name="States:…"/>
          <p:cNvSpPr txBox="1"/>
          <p:nvPr>
            <p:ph type="body" idx="1"/>
          </p:nvPr>
        </p:nvSpPr>
        <p:spPr>
          <a:xfrm>
            <a:off x="25400" y="1574800"/>
            <a:ext cx="7513440" cy="8128000"/>
          </a:xfrm>
          <a:prstGeom prst="rect">
            <a:avLst/>
          </a:prstGeom>
        </p:spPr>
        <p:txBody>
          <a:bodyPr/>
          <a:lstStyle/>
          <a:p>
            <a:pPr marL="491490" indent="-491490" defTabSz="39319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States:</a:t>
            </a:r>
          </a:p>
          <a:p>
            <a:pPr lvl="1" marL="982980" indent="-491490" defTabSz="39319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Civilizations with a single political government</a:t>
            </a:r>
          </a:p>
          <a:p>
            <a:pPr marL="491490" indent="-491490" defTabSz="39319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Emerged in Mesopotamia and Nile River Valley</a:t>
            </a:r>
          </a:p>
          <a:p>
            <a:pPr marL="491490" indent="-491490" defTabSz="39319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Rulers claimed to be divine</a:t>
            </a:r>
          </a:p>
          <a:p>
            <a:pPr lvl="1" marL="982980" indent="-491490" defTabSz="39319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Supported by upper classes</a:t>
            </a:r>
          </a:p>
          <a:p>
            <a:pPr marL="491490" indent="-491490" defTabSz="39319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Large populations allowed states to expand and conquer other areas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3000" y="2305050"/>
            <a:ext cx="2794000" cy="51435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  <p:bldP build="whole" bldLvl="1" animBg="1" rev="0" advAuto="0" spid="16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New Weapons And Transportation"/>
          <p:cNvSpPr txBox="1"/>
          <p:nvPr>
            <p:ph type="title"/>
          </p:nvPr>
        </p:nvSpPr>
        <p:spPr>
          <a:xfrm>
            <a:off x="31650" y="0"/>
            <a:ext cx="12941500" cy="1490762"/>
          </a:xfrm>
          <a:prstGeom prst="rect">
            <a:avLst/>
          </a:prstGeom>
        </p:spPr>
        <p:txBody>
          <a:bodyPr/>
          <a:lstStyle>
            <a:lvl1pPr defTabSz="338327">
              <a:defRPr sz="5328"/>
            </a:lvl1pPr>
          </a:lstStyle>
          <a:p>
            <a:pPr/>
            <a:r>
              <a:t>New Weapons And Transportation</a:t>
            </a:r>
          </a:p>
        </p:txBody>
      </p:sp>
      <p:sp>
        <p:nvSpPr>
          <p:cNvPr id="171" name="Many were introduced by pastoralists…"/>
          <p:cNvSpPr txBox="1"/>
          <p:nvPr>
            <p:ph type="body" idx="1"/>
          </p:nvPr>
        </p:nvSpPr>
        <p:spPr>
          <a:xfrm>
            <a:off x="25400" y="1574800"/>
            <a:ext cx="6376095" cy="8128000"/>
          </a:xfrm>
          <a:prstGeom prst="rect">
            <a:avLst/>
          </a:prstGeom>
        </p:spPr>
        <p:txBody>
          <a:bodyPr/>
          <a:lstStyle/>
          <a:p>
            <a:pPr marL="417195" indent="-417195" defTabSz="33375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Many were introduced by pastoralists</a:t>
            </a:r>
          </a:p>
          <a:p>
            <a:pPr marL="417195" indent="-417195" defTabSz="33375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Composite bow:</a:t>
            </a:r>
          </a:p>
          <a:p>
            <a:pPr lvl="1" marL="834390" indent="-417195" defTabSz="33375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Stronger than regular bow</a:t>
            </a:r>
          </a:p>
          <a:p>
            <a:pPr lvl="1" marL="834390" indent="-417195" defTabSz="33375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Combined with horses</a:t>
            </a:r>
          </a:p>
          <a:p>
            <a:pPr marL="417195" indent="-417195" defTabSz="33375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Chariots:</a:t>
            </a:r>
          </a:p>
          <a:p>
            <a:pPr lvl="1" marL="834390" indent="-417195" defTabSz="33375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Increased destructiveness of warfare</a:t>
            </a:r>
          </a:p>
          <a:p>
            <a:pPr marL="417195" indent="-417195" defTabSz="33375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Iron weapons:</a:t>
            </a:r>
          </a:p>
          <a:p>
            <a:pPr lvl="1" marL="834390" indent="-417195" defTabSz="33375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Stronger than previous weapons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9400" y="1447800"/>
            <a:ext cx="4267200" cy="58928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7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29350" y="6572250"/>
            <a:ext cx="6743700" cy="29591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3"/>
      <p:bldP build="whole" bldLvl="1" animBg="1" rev="0" advAuto="0" spid="172" grpId="2"/>
      <p:bldP build="p" bldLvl="5" animBg="1" rev="0" advAuto="0" spid="17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Architecture"/>
          <p:cNvSpPr txBox="1"/>
          <p:nvPr>
            <p:ph type="title"/>
          </p:nvPr>
        </p:nvSpPr>
        <p:spPr>
          <a:xfrm>
            <a:off x="31650" y="0"/>
            <a:ext cx="12941500" cy="1490762"/>
          </a:xfrm>
          <a:prstGeom prst="rect">
            <a:avLst/>
          </a:prstGeom>
        </p:spPr>
        <p:txBody>
          <a:bodyPr/>
          <a:lstStyle/>
          <a:p>
            <a:pPr/>
            <a:r>
              <a:t>Architecture</a:t>
            </a:r>
          </a:p>
        </p:txBody>
      </p:sp>
      <p:sp>
        <p:nvSpPr>
          <p:cNvPr id="176" name="Ziggurats:…"/>
          <p:cNvSpPr txBox="1"/>
          <p:nvPr>
            <p:ph type="body" idx="1"/>
          </p:nvPr>
        </p:nvSpPr>
        <p:spPr>
          <a:xfrm>
            <a:off x="25400" y="1574800"/>
            <a:ext cx="7513440" cy="8128000"/>
          </a:xfrm>
          <a:prstGeom prst="rect">
            <a:avLst/>
          </a:prstGeom>
        </p:spPr>
        <p:txBody>
          <a:bodyPr/>
          <a:lstStyle/>
          <a:p>
            <a:pPr marL="525780" indent="-525780" defTabSz="420623">
              <a:spcBef>
                <a:spcPts val="3300"/>
              </a:spcBef>
              <a:buBlip>
                <a:blip r:embed="rId2"/>
              </a:buBlip>
              <a:defRPr sz="3312"/>
            </a:pPr>
            <a:r>
              <a:t>Ziggurats:</a:t>
            </a:r>
          </a:p>
          <a:p>
            <a:pPr lvl="1" marL="1051560" indent="-525780" defTabSz="420623">
              <a:spcBef>
                <a:spcPts val="3300"/>
              </a:spcBef>
              <a:buBlip>
                <a:blip r:embed="rId2"/>
              </a:buBlip>
              <a:defRPr sz="3312"/>
            </a:pPr>
            <a:r>
              <a:t>Mesopotamia - temples and altars were in the center</a:t>
            </a:r>
          </a:p>
          <a:p>
            <a:pPr marL="525780" indent="-525780" defTabSz="420623">
              <a:spcBef>
                <a:spcPts val="3300"/>
              </a:spcBef>
              <a:buBlip>
                <a:blip r:embed="rId2"/>
              </a:buBlip>
              <a:defRPr sz="3312"/>
            </a:pPr>
            <a:r>
              <a:t>Pyramids:</a:t>
            </a:r>
          </a:p>
          <a:p>
            <a:pPr lvl="1" marL="1051560" indent="-525780" defTabSz="420623">
              <a:spcBef>
                <a:spcPts val="3300"/>
              </a:spcBef>
              <a:buBlip>
                <a:blip r:embed="rId2"/>
              </a:buBlip>
              <a:defRPr sz="3312"/>
            </a:pPr>
            <a:r>
              <a:t>Egypt - built for Pharaohs</a:t>
            </a:r>
          </a:p>
          <a:p>
            <a:pPr marL="525780" indent="-525780" defTabSz="420623">
              <a:spcBef>
                <a:spcPts val="3300"/>
              </a:spcBef>
              <a:buBlip>
                <a:blip r:embed="rId2"/>
              </a:buBlip>
              <a:defRPr sz="3312"/>
            </a:pPr>
            <a:r>
              <a:t>Defensive Walls:</a:t>
            </a:r>
          </a:p>
          <a:p>
            <a:pPr lvl="1" marL="1051560" indent="-525780" defTabSz="420623">
              <a:spcBef>
                <a:spcPts val="3300"/>
              </a:spcBef>
              <a:buBlip>
                <a:blip r:embed="rId2"/>
              </a:buBlip>
              <a:defRPr sz="3312"/>
            </a:pPr>
            <a:r>
              <a:t>Sumerian city-states built to fend off invasion</a:t>
            </a:r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9100" y="1739900"/>
            <a:ext cx="3937000" cy="26162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7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45450" y="5435600"/>
            <a:ext cx="3924300" cy="34036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3"/>
      <p:bldP build="p" bldLvl="5" animBg="1" rev="0" advAuto="0" spid="176" grpId="1"/>
      <p:bldP build="whole" bldLvl="1" animBg="1" rev="0" advAuto="0" spid="177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ligions"/>
          <p:cNvSpPr txBox="1"/>
          <p:nvPr>
            <p:ph type="title"/>
          </p:nvPr>
        </p:nvSpPr>
        <p:spPr>
          <a:xfrm>
            <a:off x="31650" y="0"/>
            <a:ext cx="12941500" cy="1490762"/>
          </a:xfrm>
          <a:prstGeom prst="rect">
            <a:avLst/>
          </a:prstGeom>
        </p:spPr>
        <p:txBody>
          <a:bodyPr/>
          <a:lstStyle/>
          <a:p>
            <a:pPr/>
            <a:r>
              <a:t>Religions</a:t>
            </a:r>
          </a:p>
        </p:txBody>
      </p:sp>
      <p:sp>
        <p:nvSpPr>
          <p:cNvPr id="181" name="Vedic Religion:…"/>
          <p:cNvSpPr txBox="1"/>
          <p:nvPr>
            <p:ph type="body" idx="1"/>
          </p:nvPr>
        </p:nvSpPr>
        <p:spPr>
          <a:xfrm>
            <a:off x="25400" y="1574800"/>
            <a:ext cx="7513440" cy="8128000"/>
          </a:xfrm>
          <a:prstGeom prst="rect">
            <a:avLst/>
          </a:prstGeom>
        </p:spPr>
        <p:txBody>
          <a:bodyPr/>
          <a:lstStyle/>
          <a:p>
            <a:pPr marL="428625" indent="-428625" defTabSz="34290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Vedic Religion:</a:t>
            </a:r>
          </a:p>
          <a:p>
            <a:pPr lvl="1" marL="857250" indent="-428625" defTabSz="34290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1500-500 B.C.E. - India</a:t>
            </a:r>
          </a:p>
          <a:p>
            <a:pPr lvl="1" marL="857250" indent="-428625" defTabSz="34290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Many gods</a:t>
            </a:r>
          </a:p>
          <a:p>
            <a:pPr lvl="1" marL="857250" indent="-428625" defTabSz="34290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Precursor to Hinduism</a:t>
            </a:r>
          </a:p>
          <a:p>
            <a:pPr marL="428625" indent="-428625" defTabSz="34290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Hebrew Monotheism:</a:t>
            </a:r>
          </a:p>
          <a:p>
            <a:pPr lvl="1" marL="857250" indent="-428625" defTabSz="34290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Canaan - Israel, Palestine, Lebanon</a:t>
            </a:r>
          </a:p>
          <a:p>
            <a:pPr lvl="1" marL="857250" indent="-428625" defTabSz="34290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Founded by Abraham</a:t>
            </a:r>
          </a:p>
          <a:p>
            <a:pPr lvl="1" marL="857250" indent="-428625" defTabSz="34290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Monotheistic</a:t>
            </a:r>
          </a:p>
          <a:p>
            <a:pPr lvl="1" marL="857250" indent="-428625" defTabSz="34290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Moses -&gt; 10 Commandments</a:t>
            </a:r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9350" y="5353050"/>
            <a:ext cx="3187700" cy="39751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8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5850" y="1187450"/>
            <a:ext cx="5092700" cy="41783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3"/>
      <p:bldP build="whole" bldLvl="1" animBg="1" rev="0" advAuto="0" spid="183" grpId="2"/>
      <p:bldP build="p" bldLvl="5" animBg="1" rev="0" advAuto="0" spid="18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ligions"/>
          <p:cNvSpPr txBox="1"/>
          <p:nvPr>
            <p:ph type="title"/>
          </p:nvPr>
        </p:nvSpPr>
        <p:spPr>
          <a:xfrm>
            <a:off x="31650" y="0"/>
            <a:ext cx="12941500" cy="1490762"/>
          </a:xfrm>
          <a:prstGeom prst="rect">
            <a:avLst/>
          </a:prstGeom>
        </p:spPr>
        <p:txBody>
          <a:bodyPr/>
          <a:lstStyle/>
          <a:p>
            <a:pPr/>
            <a:r>
              <a:t>Religions</a:t>
            </a:r>
          </a:p>
        </p:txBody>
      </p:sp>
      <p:sp>
        <p:nvSpPr>
          <p:cNvPr id="186" name="Zoroastrianism:…"/>
          <p:cNvSpPr txBox="1"/>
          <p:nvPr>
            <p:ph type="body" idx="1"/>
          </p:nvPr>
        </p:nvSpPr>
        <p:spPr>
          <a:xfrm>
            <a:off x="25400" y="1574800"/>
            <a:ext cx="7513440" cy="8128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Zoroastrianism:</a:t>
            </a:r>
          </a:p>
          <a:p>
            <a:pPr lvl="1">
              <a:buBlip>
                <a:blip r:embed="rId2"/>
              </a:buBlip>
            </a:pPr>
            <a:r>
              <a:t>Founded by Zarathustra</a:t>
            </a:r>
          </a:p>
          <a:p>
            <a:pPr lvl="1">
              <a:buBlip>
                <a:blip r:embed="rId2"/>
              </a:buBlip>
            </a:pPr>
            <a:r>
              <a:t>Belief in one god, heaven and hell</a:t>
            </a:r>
          </a:p>
          <a:p>
            <a:pPr lvl="1">
              <a:buBlip>
                <a:blip r:embed="rId2"/>
              </a:buBlip>
            </a:pPr>
            <a:r>
              <a:t>Avestas - texts based on Zarathustra’s beliefs</a:t>
            </a:r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12200" y="2768600"/>
            <a:ext cx="2794000" cy="57404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  <p:bldP build="whole" bldLvl="1" animBg="1" rev="0" advAuto="0" spid="187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Bantu Migrations"/>
          <p:cNvSpPr txBox="1"/>
          <p:nvPr>
            <p:ph type="title"/>
          </p:nvPr>
        </p:nvSpPr>
        <p:spPr>
          <a:xfrm>
            <a:off x="31650" y="0"/>
            <a:ext cx="12941500" cy="1490762"/>
          </a:xfrm>
          <a:prstGeom prst="rect">
            <a:avLst/>
          </a:prstGeom>
        </p:spPr>
        <p:txBody>
          <a:bodyPr/>
          <a:lstStyle/>
          <a:p>
            <a:pPr/>
            <a:r>
              <a:t>Bantu Migrations</a:t>
            </a:r>
          </a:p>
        </p:txBody>
      </p:sp>
      <p:sp>
        <p:nvSpPr>
          <p:cNvPr id="190" name="Migrations from West Africa in 3000 B.C.E.…"/>
          <p:cNvSpPr txBox="1"/>
          <p:nvPr>
            <p:ph type="body" idx="1"/>
          </p:nvPr>
        </p:nvSpPr>
        <p:spPr>
          <a:xfrm>
            <a:off x="25400" y="1574800"/>
            <a:ext cx="7513440" cy="8128000"/>
          </a:xfrm>
          <a:prstGeom prst="rect">
            <a:avLst/>
          </a:prstGeom>
        </p:spPr>
        <p:txBody>
          <a:bodyPr/>
          <a:lstStyle/>
          <a:p>
            <a:pPr marL="462915" indent="-462915" defTabSz="37033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Migrations from West Africa in 3000 B.C.E.</a:t>
            </a:r>
          </a:p>
          <a:p>
            <a:pPr marL="462915" indent="-462915" defTabSz="37033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Technology aided in travel</a:t>
            </a:r>
          </a:p>
          <a:p>
            <a:pPr lvl="1" marL="925830" indent="-462915" defTabSz="37033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Canoes, iron tools to clear land</a:t>
            </a:r>
          </a:p>
          <a:p>
            <a:pPr marL="462915" indent="-462915" defTabSz="37033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Tended to live in small villages</a:t>
            </a:r>
          </a:p>
          <a:p>
            <a:pPr lvl="1" marL="925830" indent="-462915" defTabSz="37033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Some were agricultural, some were pastoralists</a:t>
            </a:r>
          </a:p>
          <a:p>
            <a:pPr lvl="1" marL="925830" indent="-462915" defTabSz="37033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Matrilineal society</a:t>
            </a:r>
          </a:p>
          <a:p>
            <a:pPr marL="462915" indent="-462915" defTabSz="37033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Cultural diffusion!</a:t>
            </a:r>
          </a:p>
        </p:txBody>
      </p:sp>
      <p:pic>
        <p:nvPicPr>
          <p:cNvPr id="19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59750" y="1962150"/>
            <a:ext cx="3594100" cy="73533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2"/>
      <p:bldP build="p" bldLvl="5" animBg="1" rev="0" advAuto="0" spid="19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hanks For Watching!"/>
          <p:cNvSpPr txBox="1"/>
          <p:nvPr>
            <p:ph type="title"/>
          </p:nvPr>
        </p:nvSpPr>
        <p:spPr>
          <a:xfrm>
            <a:off x="181570" y="203200"/>
            <a:ext cx="12641660" cy="2540000"/>
          </a:xfrm>
          <a:prstGeom prst="rect">
            <a:avLst/>
          </a:prstGeom>
        </p:spPr>
        <p:txBody>
          <a:bodyPr/>
          <a:lstStyle/>
          <a:p>
            <a:pPr/>
            <a:r>
              <a:t>Thanks For Watching!</a:t>
            </a:r>
          </a:p>
        </p:txBody>
      </p:sp>
      <p:sp>
        <p:nvSpPr>
          <p:cNvPr id="194" name="Best of luck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Best of luck</a:t>
            </a:r>
          </a:p>
          <a:p>
            <a:pPr>
              <a:buBlip>
                <a:blip r:embed="rId2"/>
              </a:buBlip>
            </a:pPr>
            <a:r>
              <a:t>Check out all the period reviews and Key Concept videos</a:t>
            </a:r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8200" y="3314700"/>
            <a:ext cx="4318000" cy="53594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aleolithic Era"/>
          <p:cNvSpPr txBox="1"/>
          <p:nvPr>
            <p:ph type="title"/>
          </p:nvPr>
        </p:nvSpPr>
        <p:spPr>
          <a:xfrm>
            <a:off x="31650" y="0"/>
            <a:ext cx="12941500" cy="1490762"/>
          </a:xfrm>
          <a:prstGeom prst="rect">
            <a:avLst/>
          </a:prstGeom>
        </p:spPr>
        <p:txBody>
          <a:bodyPr/>
          <a:lstStyle/>
          <a:p>
            <a:pPr/>
            <a:r>
              <a:t>Paleolithic Era</a:t>
            </a:r>
          </a:p>
        </p:txBody>
      </p:sp>
      <p:sp>
        <p:nvSpPr>
          <p:cNvPr id="125" name="2.6 million - 10,000 years ago…"/>
          <p:cNvSpPr txBox="1"/>
          <p:nvPr>
            <p:ph type="body" idx="1"/>
          </p:nvPr>
        </p:nvSpPr>
        <p:spPr>
          <a:xfrm>
            <a:off x="25400" y="1574800"/>
            <a:ext cx="6993335" cy="8128000"/>
          </a:xfrm>
          <a:prstGeom prst="rect">
            <a:avLst/>
          </a:prstGeom>
        </p:spPr>
        <p:txBody>
          <a:bodyPr/>
          <a:lstStyle/>
          <a:p>
            <a:pPr marL="508634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2.6 million - 10,000 years ago</a:t>
            </a:r>
          </a:p>
          <a:p>
            <a:pPr marL="508634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Most humans were hunter-gatherers</a:t>
            </a:r>
          </a:p>
          <a:p>
            <a:pPr marL="508634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Paleolithic Tools:</a:t>
            </a:r>
          </a:p>
          <a:p>
            <a:pPr lvl="1" marL="1017269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Knives</a:t>
            </a:r>
          </a:p>
          <a:p>
            <a:pPr lvl="1" marL="1017269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Spears</a:t>
            </a:r>
          </a:p>
          <a:p>
            <a:pPr lvl="1" marL="1017269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Bows and arrows</a:t>
            </a:r>
          </a:p>
          <a:p>
            <a:pPr lvl="1" marL="1017269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Fire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1650" y="4495800"/>
            <a:ext cx="7284969" cy="459381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2"/>
      <p:bldP build="p" bldLvl="5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aleolithic Era Societies"/>
          <p:cNvSpPr txBox="1"/>
          <p:nvPr>
            <p:ph type="title"/>
          </p:nvPr>
        </p:nvSpPr>
        <p:spPr>
          <a:xfrm>
            <a:off x="31650" y="0"/>
            <a:ext cx="12941500" cy="1490762"/>
          </a:xfrm>
          <a:prstGeom prst="rect">
            <a:avLst/>
          </a:prstGeom>
        </p:spPr>
        <p:txBody>
          <a:bodyPr/>
          <a:lstStyle/>
          <a:p>
            <a:pPr/>
            <a:r>
              <a:t>Paleolithic Era Societies</a:t>
            </a:r>
          </a:p>
        </p:txBody>
      </p:sp>
      <p:sp>
        <p:nvSpPr>
          <p:cNvPr id="129" name="Men were often hunters, women gathered…"/>
          <p:cNvSpPr txBox="1"/>
          <p:nvPr>
            <p:ph type="body" idx="1"/>
          </p:nvPr>
        </p:nvSpPr>
        <p:spPr>
          <a:xfrm>
            <a:off x="25400" y="1574800"/>
            <a:ext cx="6993335" cy="8128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Men were often hunters, women gathered</a:t>
            </a:r>
          </a:p>
          <a:p>
            <a:pPr>
              <a:buBlip>
                <a:blip r:embed="rId2"/>
              </a:buBlip>
            </a:pPr>
            <a:r>
              <a:t>Egalitarian societies</a:t>
            </a:r>
          </a:p>
          <a:p>
            <a:pPr>
              <a:buBlip>
                <a:blip r:embed="rId2"/>
              </a:buBlip>
            </a:pPr>
            <a:r>
              <a:t>Most lived in bands of 25-50 people -&gt; no chiefs or kings</a:t>
            </a:r>
          </a:p>
          <a:p>
            <a:pPr>
              <a:buBlip>
                <a:blip r:embed="rId2"/>
              </a:buBlip>
            </a:pPr>
            <a:r>
              <a:t>Bands exchanged ideas, goods, and people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00950" y="2051050"/>
            <a:ext cx="5067300" cy="7175500"/>
          </a:xfrm>
          <a:prstGeom prst="rect">
            <a:avLst/>
          </a:prstGeom>
          <a:ln w="88900">
            <a:miter lim="400000"/>
          </a:ln>
        </p:spPr>
      </p:pic>
      <p:sp>
        <p:nvSpPr>
          <p:cNvPr id="131" name="Line"/>
          <p:cNvSpPr/>
          <p:nvPr/>
        </p:nvSpPr>
        <p:spPr>
          <a:xfrm flipV="1">
            <a:off x="7620000" y="2082799"/>
            <a:ext cx="5029201" cy="7112001"/>
          </a:xfrm>
          <a:prstGeom prst="line">
            <a:avLst/>
          </a:prstGeom>
          <a:ln w="254000">
            <a:solidFill>
              <a:schemeClr val="accent5">
                <a:hueOff val="457874"/>
                <a:satOff val="-29218"/>
                <a:lumOff val="-291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32" name="Line"/>
          <p:cNvSpPr/>
          <p:nvPr/>
        </p:nvSpPr>
        <p:spPr>
          <a:xfrm flipH="1" flipV="1">
            <a:off x="7626349" y="2042201"/>
            <a:ext cx="5016502" cy="7025600"/>
          </a:xfrm>
          <a:prstGeom prst="line">
            <a:avLst/>
          </a:prstGeom>
          <a:ln w="254000">
            <a:solidFill>
              <a:schemeClr val="accent5">
                <a:hueOff val="457874"/>
                <a:satOff val="-29218"/>
                <a:lumOff val="-291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9" grpId="1"/>
      <p:bldP build="whole" bldLvl="1" animBg="1" rev="0" advAuto="0" spid="130" grpId="2"/>
      <p:bldP build="whole" bldLvl="1" animBg="1" rev="0" advAuto="0" spid="131" grpId="3"/>
      <p:bldP build="whole" bldLvl="1" animBg="1" rev="0" advAuto="0" spid="132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Neolithic Era"/>
          <p:cNvSpPr txBox="1"/>
          <p:nvPr>
            <p:ph type="title"/>
          </p:nvPr>
        </p:nvSpPr>
        <p:spPr>
          <a:xfrm>
            <a:off x="31650" y="0"/>
            <a:ext cx="12941500" cy="1490762"/>
          </a:xfrm>
          <a:prstGeom prst="rect">
            <a:avLst/>
          </a:prstGeom>
        </p:spPr>
        <p:txBody>
          <a:bodyPr/>
          <a:lstStyle/>
          <a:p>
            <a:pPr/>
            <a:r>
              <a:t>Neolithic Era</a:t>
            </a:r>
          </a:p>
        </p:txBody>
      </p:sp>
      <p:sp>
        <p:nvSpPr>
          <p:cNvPr id="135" name="10,000 years ago, individuals began to domesticate plants and animals…"/>
          <p:cNvSpPr txBox="1"/>
          <p:nvPr>
            <p:ph type="body" idx="1"/>
          </p:nvPr>
        </p:nvSpPr>
        <p:spPr>
          <a:xfrm>
            <a:off x="25400" y="1574800"/>
            <a:ext cx="6993335" cy="8128000"/>
          </a:xfrm>
          <a:prstGeom prst="rect">
            <a:avLst/>
          </a:prstGeom>
        </p:spPr>
        <p:txBody>
          <a:bodyPr/>
          <a:lstStyle/>
          <a:p>
            <a:pPr marL="394334" indent="-394334" defTabSz="315468">
              <a:spcBef>
                <a:spcPts val="2400"/>
              </a:spcBef>
              <a:buBlip>
                <a:blip r:embed="rId2"/>
              </a:buBlip>
              <a:defRPr sz="2484"/>
            </a:pPr>
            <a:r>
              <a:t>10,000 years ago, individuals began to domesticate plants and animals</a:t>
            </a:r>
          </a:p>
          <a:p>
            <a:pPr lvl="1" marL="788669" indent="-394334" defTabSz="315468">
              <a:spcBef>
                <a:spcPts val="2400"/>
              </a:spcBef>
              <a:buBlip>
                <a:blip r:embed="rId2"/>
              </a:buBlip>
              <a:defRPr sz="2484"/>
            </a:pPr>
            <a:r>
              <a:t>Led to permanent civilizations</a:t>
            </a:r>
          </a:p>
          <a:p>
            <a:pPr marL="394334" indent="-394334" defTabSz="315468">
              <a:spcBef>
                <a:spcPts val="2400"/>
              </a:spcBef>
              <a:buBlip>
                <a:blip r:embed="rId2"/>
              </a:buBlip>
              <a:defRPr sz="2484"/>
            </a:pPr>
            <a:r>
              <a:t>Mesopotamia</a:t>
            </a:r>
          </a:p>
          <a:p>
            <a:pPr marL="394334" indent="-394334" defTabSz="315468">
              <a:spcBef>
                <a:spcPts val="2400"/>
              </a:spcBef>
              <a:buBlip>
                <a:blip r:embed="rId2"/>
              </a:buBlip>
              <a:defRPr sz="2484"/>
            </a:pPr>
            <a:r>
              <a:t>Nile River Valley</a:t>
            </a:r>
          </a:p>
          <a:p>
            <a:pPr marL="394334" indent="-394334" defTabSz="315468">
              <a:spcBef>
                <a:spcPts val="2400"/>
              </a:spcBef>
              <a:buBlip>
                <a:blip r:embed="rId2"/>
              </a:buBlip>
              <a:defRPr sz="2484"/>
            </a:pPr>
            <a:r>
              <a:t>Sub-Saharan Africa</a:t>
            </a:r>
          </a:p>
          <a:p>
            <a:pPr marL="394334" indent="-394334" defTabSz="315468">
              <a:spcBef>
                <a:spcPts val="2400"/>
              </a:spcBef>
              <a:buBlip>
                <a:blip r:embed="rId2"/>
              </a:buBlip>
              <a:defRPr sz="2484"/>
            </a:pPr>
            <a:r>
              <a:t>Indus River Valley</a:t>
            </a:r>
          </a:p>
          <a:p>
            <a:pPr marL="394334" indent="-394334" defTabSz="315468">
              <a:spcBef>
                <a:spcPts val="2400"/>
              </a:spcBef>
              <a:buBlip>
                <a:blip r:embed="rId2"/>
              </a:buBlip>
              <a:defRPr sz="2484"/>
            </a:pPr>
            <a:r>
              <a:t>Yellow River Valley</a:t>
            </a:r>
          </a:p>
          <a:p>
            <a:pPr marL="394334" indent="-394334" defTabSz="315468">
              <a:spcBef>
                <a:spcPts val="2400"/>
              </a:spcBef>
              <a:buBlip>
                <a:blip r:embed="rId2"/>
              </a:buBlip>
              <a:defRPr sz="2484"/>
            </a:pPr>
            <a:r>
              <a:t>Papua New Guinea</a:t>
            </a:r>
          </a:p>
          <a:p>
            <a:pPr marL="394334" indent="-394334" defTabSz="315468">
              <a:spcBef>
                <a:spcPts val="2400"/>
              </a:spcBef>
              <a:buBlip>
                <a:blip r:embed="rId2"/>
              </a:buBlip>
              <a:defRPr sz="2484"/>
            </a:pPr>
            <a:r>
              <a:t>Mesoamerica</a:t>
            </a:r>
          </a:p>
          <a:p>
            <a:pPr marL="394334" indent="-394334" defTabSz="315468">
              <a:spcBef>
                <a:spcPts val="2400"/>
              </a:spcBef>
              <a:buBlip>
                <a:blip r:embed="rId2"/>
              </a:buBlip>
              <a:defRPr sz="2484"/>
            </a:pPr>
            <a:r>
              <a:t>Andes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astoralists"/>
          <p:cNvSpPr txBox="1"/>
          <p:nvPr>
            <p:ph type="title"/>
          </p:nvPr>
        </p:nvSpPr>
        <p:spPr>
          <a:xfrm>
            <a:off x="31650" y="0"/>
            <a:ext cx="12941500" cy="1490762"/>
          </a:xfrm>
          <a:prstGeom prst="rect">
            <a:avLst/>
          </a:prstGeom>
        </p:spPr>
        <p:txBody>
          <a:bodyPr/>
          <a:lstStyle/>
          <a:p>
            <a:pPr/>
            <a:r>
              <a:t>Pastoralists</a:t>
            </a:r>
          </a:p>
        </p:txBody>
      </p:sp>
      <p:sp>
        <p:nvSpPr>
          <p:cNvPr id="138" name="Raising animals and moving from one grazing area to another…"/>
          <p:cNvSpPr txBox="1"/>
          <p:nvPr>
            <p:ph type="body" idx="1"/>
          </p:nvPr>
        </p:nvSpPr>
        <p:spPr>
          <a:xfrm>
            <a:off x="25400" y="1574800"/>
            <a:ext cx="6993335" cy="8128000"/>
          </a:xfrm>
          <a:prstGeom prst="rect">
            <a:avLst/>
          </a:prstGeom>
        </p:spPr>
        <p:txBody>
          <a:bodyPr/>
          <a:lstStyle/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Raising animals and moving from one grazing area to another</a:t>
            </a:r>
          </a:p>
          <a:p>
            <a:pPr lvl="1" marL="948689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Afro-Eurasia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Impact on environment?</a:t>
            </a:r>
          </a:p>
          <a:p>
            <a:pPr lvl="1" marL="948689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Grass was destroyed in certain areas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Pastoralists were agents of change and helped spread ideas and technology (cultural diffusion)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89800" y="3181350"/>
            <a:ext cx="5384800" cy="37973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2"/>
      <p:bldP build="p" bldLvl="5" animBg="1" rev="0" advAuto="0" spid="1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Impact of Neolithic Rev. &amp; Pastoralists"/>
          <p:cNvSpPr txBox="1"/>
          <p:nvPr>
            <p:ph type="title"/>
          </p:nvPr>
        </p:nvSpPr>
        <p:spPr>
          <a:xfrm>
            <a:off x="31650" y="0"/>
            <a:ext cx="12941500" cy="1490762"/>
          </a:xfrm>
          <a:prstGeom prst="rect">
            <a:avLst/>
          </a:prstGeom>
        </p:spPr>
        <p:txBody>
          <a:bodyPr/>
          <a:lstStyle>
            <a:lvl1pPr defTabSz="283463">
              <a:defRPr sz="4464"/>
            </a:lvl1pPr>
          </a:lstStyle>
          <a:p>
            <a:pPr/>
            <a:r>
              <a:t>Impact of Neolithic Rev. &amp; Pastoralists</a:t>
            </a:r>
          </a:p>
        </p:txBody>
      </p:sp>
      <p:sp>
        <p:nvSpPr>
          <p:cNvPr id="142" name="Increase in food supply -&gt; more people -&gt; specialization -&gt; social classes…"/>
          <p:cNvSpPr txBox="1"/>
          <p:nvPr>
            <p:ph type="body" idx="1"/>
          </p:nvPr>
        </p:nvSpPr>
        <p:spPr>
          <a:xfrm>
            <a:off x="25400" y="1574800"/>
            <a:ext cx="6993335" cy="8128000"/>
          </a:xfrm>
          <a:prstGeom prst="rect">
            <a:avLst/>
          </a:prstGeom>
        </p:spPr>
        <p:txBody>
          <a:bodyPr/>
          <a:lstStyle/>
          <a:p>
            <a:pPr marL="360045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Increase in food supply -&gt; more people -&gt; specialization -&gt; social classes</a:t>
            </a: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Artisans, merchants, warriors, scribes, priests, etc.</a:t>
            </a:r>
          </a:p>
          <a:p>
            <a:pPr marL="360045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Pottery can store food and goods -&gt; trade</a:t>
            </a:r>
          </a:p>
          <a:p>
            <a:pPr marL="360045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Wheels helped increase trade and transportation of goods</a:t>
            </a:r>
          </a:p>
          <a:p>
            <a:pPr marL="360045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Patriarchal societies developed:</a:t>
            </a: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Men possessed authority over women</a:t>
            </a: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As civilizations expanded, so did patriarchy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97900" y="1581150"/>
            <a:ext cx="3530600" cy="38481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  <p:bldP build="whole" bldLvl="1" animBg="1" rev="0" advAuto="0" spid="14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1800" y="1828800"/>
            <a:ext cx="6197600" cy="7620000"/>
          </a:xfrm>
          <a:prstGeom prst="rect">
            <a:avLst/>
          </a:prstGeom>
          <a:ln w="88900">
            <a:miter lim="400000"/>
          </a:ln>
        </p:spPr>
      </p:pic>
      <p:sp>
        <p:nvSpPr>
          <p:cNvPr id="146" name="Early Societies &amp; Civilizations"/>
          <p:cNvSpPr txBox="1"/>
          <p:nvPr>
            <p:ph type="title"/>
          </p:nvPr>
        </p:nvSpPr>
        <p:spPr>
          <a:xfrm>
            <a:off x="31650" y="0"/>
            <a:ext cx="12941500" cy="1490762"/>
          </a:xfrm>
          <a:prstGeom prst="rect">
            <a:avLst/>
          </a:prstGeom>
        </p:spPr>
        <p:txBody>
          <a:bodyPr/>
          <a:lstStyle>
            <a:lvl1pPr defTabSz="365760">
              <a:defRPr sz="5760"/>
            </a:lvl1pPr>
          </a:lstStyle>
          <a:p>
            <a:pPr/>
            <a:r>
              <a:t>Early Societies &amp; Civilizations</a:t>
            </a:r>
          </a:p>
        </p:txBody>
      </p:sp>
      <p:sp>
        <p:nvSpPr>
          <p:cNvPr id="147" name="Mesopotamia:…"/>
          <p:cNvSpPr txBox="1"/>
          <p:nvPr>
            <p:ph type="body" idx="1"/>
          </p:nvPr>
        </p:nvSpPr>
        <p:spPr>
          <a:xfrm>
            <a:off x="25400" y="1574800"/>
            <a:ext cx="6993335" cy="8128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Mesopotamia:</a:t>
            </a:r>
          </a:p>
          <a:p>
            <a:pPr lvl="1">
              <a:buBlip>
                <a:blip r:embed="rId3"/>
              </a:buBlip>
            </a:pPr>
            <a:r>
              <a:t>Present-day Iraq</a:t>
            </a:r>
          </a:p>
          <a:p>
            <a:pPr lvl="1">
              <a:buBlip>
                <a:blip r:embed="rId3"/>
              </a:buBlip>
            </a:pPr>
            <a:r>
              <a:t>Patriarchal society</a:t>
            </a:r>
          </a:p>
          <a:p>
            <a:pPr lvl="1">
              <a:buBlip>
                <a:blip r:embed="rId3"/>
              </a:buBlip>
            </a:pPr>
            <a:r>
              <a:t>Kings were seen as divine</a:t>
            </a:r>
          </a:p>
          <a:p>
            <a:pPr lvl="1">
              <a:buBlip>
                <a:blip r:embed="rId3"/>
              </a:buBlip>
            </a:pPr>
            <a:r>
              <a:t>Cuneiform</a:t>
            </a:r>
          </a:p>
          <a:p>
            <a:pPr lvl="1">
              <a:buBlip>
                <a:blip r:embed="rId3"/>
              </a:buBlip>
            </a:pPr>
            <a:r>
              <a:t>Codes of Un-Nammu and Hammurabi 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07400" y="1504950"/>
            <a:ext cx="3759200" cy="35433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47050" y="4298950"/>
            <a:ext cx="3924300" cy="53721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4"/>
      <p:bldP build="p" bldLvl="5" animBg="1" rev="0" advAuto="0" spid="147" grpId="1"/>
      <p:bldP build="whole" bldLvl="1" animBg="1" rev="0" advAuto="0" spid="148" grpId="3"/>
      <p:bldP build="whole" bldLvl="1" animBg="1" rev="0" advAuto="0" spid="14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4200" y="1828800"/>
            <a:ext cx="6197600" cy="7620000"/>
          </a:xfrm>
          <a:prstGeom prst="rect">
            <a:avLst/>
          </a:prstGeom>
          <a:ln w="88900">
            <a:miter lim="400000"/>
          </a:ln>
        </p:spPr>
      </p:pic>
      <p:sp>
        <p:nvSpPr>
          <p:cNvPr id="152" name="Early Societies &amp; Civilizations"/>
          <p:cNvSpPr txBox="1"/>
          <p:nvPr>
            <p:ph type="title"/>
          </p:nvPr>
        </p:nvSpPr>
        <p:spPr>
          <a:xfrm>
            <a:off x="31650" y="0"/>
            <a:ext cx="12941500" cy="1490762"/>
          </a:xfrm>
          <a:prstGeom prst="rect">
            <a:avLst/>
          </a:prstGeom>
        </p:spPr>
        <p:txBody>
          <a:bodyPr/>
          <a:lstStyle>
            <a:lvl1pPr defTabSz="365760">
              <a:defRPr sz="5760"/>
            </a:lvl1pPr>
          </a:lstStyle>
          <a:p>
            <a:pPr/>
            <a:r>
              <a:t>Early Societies &amp; Civilizations</a:t>
            </a:r>
          </a:p>
        </p:txBody>
      </p:sp>
      <p:sp>
        <p:nvSpPr>
          <p:cNvPr id="153" name="Egypt…"/>
          <p:cNvSpPr txBox="1"/>
          <p:nvPr>
            <p:ph type="body" idx="1"/>
          </p:nvPr>
        </p:nvSpPr>
        <p:spPr>
          <a:xfrm>
            <a:off x="25400" y="1574800"/>
            <a:ext cx="6993335" cy="8128000"/>
          </a:xfrm>
          <a:prstGeom prst="rect">
            <a:avLst/>
          </a:prstGeom>
        </p:spPr>
        <p:txBody>
          <a:bodyPr/>
          <a:lstStyle/>
          <a:p>
            <a:pPr marL="491490" indent="-491490" defTabSz="393192">
              <a:spcBef>
                <a:spcPts val="3000"/>
              </a:spcBef>
              <a:buBlip>
                <a:blip r:embed="rId3"/>
              </a:buBlip>
              <a:defRPr sz="3096"/>
            </a:pPr>
            <a:r>
              <a:t>Egypt</a:t>
            </a:r>
          </a:p>
          <a:p>
            <a:pPr lvl="1" marL="982980" indent="-491490" defTabSz="393192">
              <a:spcBef>
                <a:spcPts val="3000"/>
              </a:spcBef>
              <a:buBlip>
                <a:blip r:embed="rId3"/>
              </a:buBlip>
              <a:defRPr sz="3096"/>
            </a:pPr>
            <a:r>
              <a:t>Nile River - annual flooding</a:t>
            </a:r>
          </a:p>
          <a:p>
            <a:pPr lvl="1" marL="982980" indent="-491490" defTabSz="393192">
              <a:spcBef>
                <a:spcPts val="3000"/>
              </a:spcBef>
              <a:buBlip>
                <a:blip r:embed="rId3"/>
              </a:buBlip>
              <a:defRPr sz="3096"/>
            </a:pPr>
            <a:r>
              <a:t>Pharaohs ruled - claimed to be divine</a:t>
            </a:r>
          </a:p>
          <a:p>
            <a:pPr lvl="1" marL="982980" indent="-491490" defTabSz="393192">
              <a:spcBef>
                <a:spcPts val="3000"/>
              </a:spcBef>
              <a:buBlip>
                <a:blip r:embed="rId3"/>
              </a:buBlip>
              <a:defRPr sz="3096"/>
            </a:pPr>
            <a:r>
              <a:t>Pyramids - served as tombs for Pharaohs</a:t>
            </a:r>
          </a:p>
          <a:p>
            <a:pPr lvl="1" marL="982980" indent="-491490" defTabSz="393192">
              <a:spcBef>
                <a:spcPts val="3000"/>
              </a:spcBef>
              <a:buBlip>
                <a:blip r:embed="rId3"/>
              </a:buBlip>
              <a:defRPr sz="3096"/>
            </a:pPr>
            <a:r>
              <a:t>Hieroglyphics - writing system in Egypt</a:t>
            </a:r>
          </a:p>
          <a:p>
            <a:pPr lvl="2" marL="1474469" indent="-491490" defTabSz="393192">
              <a:spcBef>
                <a:spcPts val="3000"/>
              </a:spcBef>
              <a:buBlip>
                <a:blip r:embed="rId3"/>
              </a:buBlip>
              <a:defRPr sz="3096"/>
            </a:pPr>
            <a:r>
              <a:t>Rosetta Stone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99500" y="6102350"/>
            <a:ext cx="2667000" cy="35433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3"/>
      <p:bldP build="whole" bldLvl="1" animBg="1" rev="0" advAuto="0" spid="151" grpId="2"/>
      <p:bldP build="p" bldLvl="5" animBg="1" rev="0" advAuto="0" spid="15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Early Societies &amp; Civilizations"/>
          <p:cNvSpPr txBox="1"/>
          <p:nvPr>
            <p:ph type="title"/>
          </p:nvPr>
        </p:nvSpPr>
        <p:spPr>
          <a:xfrm>
            <a:off x="31650" y="0"/>
            <a:ext cx="12941500" cy="1490762"/>
          </a:xfrm>
          <a:prstGeom prst="rect">
            <a:avLst/>
          </a:prstGeom>
        </p:spPr>
        <p:txBody>
          <a:bodyPr/>
          <a:lstStyle>
            <a:lvl1pPr defTabSz="365760">
              <a:defRPr sz="5760"/>
            </a:lvl1pPr>
          </a:lstStyle>
          <a:p>
            <a:pPr/>
            <a:r>
              <a:t>Early Societies &amp; Civilizations</a:t>
            </a:r>
          </a:p>
        </p:txBody>
      </p:sp>
      <p:sp>
        <p:nvSpPr>
          <p:cNvPr id="157" name="Mohenjo-daro and Harappa…"/>
          <p:cNvSpPr txBox="1"/>
          <p:nvPr>
            <p:ph type="body" idx="1"/>
          </p:nvPr>
        </p:nvSpPr>
        <p:spPr>
          <a:xfrm>
            <a:off x="25400" y="1574800"/>
            <a:ext cx="6993335" cy="8128000"/>
          </a:xfrm>
          <a:prstGeom prst="rect">
            <a:avLst/>
          </a:prstGeom>
        </p:spPr>
        <p:txBody>
          <a:bodyPr/>
          <a:lstStyle/>
          <a:p>
            <a:pPr marL="508634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Mohenjo-daro and Harappa</a:t>
            </a:r>
          </a:p>
          <a:p>
            <a:pPr lvl="1" marL="1017269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Present-day India</a:t>
            </a:r>
          </a:p>
          <a:p>
            <a:pPr lvl="1" marL="1017269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Pictograph language</a:t>
            </a:r>
          </a:p>
          <a:p>
            <a:pPr lvl="1" marL="1017269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Social classes - based on different sized houses</a:t>
            </a:r>
          </a:p>
          <a:p>
            <a:pPr lvl="1" marL="1017269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Indoor plumbing</a:t>
            </a:r>
          </a:p>
          <a:p>
            <a:pPr lvl="1" marL="1017269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Abandoned around 19th century B.C.E.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8100" y="4038600"/>
            <a:ext cx="4597400" cy="32004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